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64" r:id="rId5"/>
    <p:sldMasterId id="2147483658" r:id="rId6"/>
    <p:sldMasterId id="2147483660" r:id="rId7"/>
    <p:sldMasterId id="2147483662" r:id="rId8"/>
    <p:sldMasterId id="2147483656" r:id="rId9"/>
    <p:sldMasterId id="2147483652" r:id="rId10"/>
    <p:sldMasterId id="2147483654" r:id="rId11"/>
    <p:sldMasterId id="2147483666" r:id="rId12"/>
    <p:sldMasterId id="2147483674" r:id="rId13"/>
    <p:sldMasterId id="2147483682" r:id="rId14"/>
    <p:sldMasterId id="2147483687" r:id="rId15"/>
    <p:sldMasterId id="2147483693" r:id="rId16"/>
    <p:sldMasterId id="2147483699" r:id="rId17"/>
    <p:sldMasterId id="2147483714" r:id="rId18"/>
  </p:sldMasterIdLst>
  <p:notesMasterIdLst>
    <p:notesMasterId r:id="rId34"/>
  </p:notesMasterIdLst>
  <p:handoutMasterIdLst>
    <p:handoutMasterId r:id="rId35"/>
  </p:handoutMasterIdLst>
  <p:sldIdLst>
    <p:sldId id="418" r:id="rId19"/>
    <p:sldId id="424" r:id="rId20"/>
    <p:sldId id="409" r:id="rId21"/>
    <p:sldId id="410" r:id="rId22"/>
    <p:sldId id="432" r:id="rId23"/>
    <p:sldId id="414" r:id="rId24"/>
    <p:sldId id="421" r:id="rId25"/>
    <p:sldId id="442" r:id="rId26"/>
    <p:sldId id="443" r:id="rId27"/>
    <p:sldId id="415" r:id="rId28"/>
    <p:sldId id="417" r:id="rId29"/>
    <p:sldId id="416" r:id="rId30"/>
    <p:sldId id="434" r:id="rId31"/>
    <p:sldId id="346" r:id="rId32"/>
    <p:sldId id="342" r:id="rId33"/>
  </p:sldIdLst>
  <p:sldSz cx="9144000" cy="6858000" type="screen4x3"/>
  <p:notesSz cx="6858000" cy="9144000"/>
  <p:defaultTextStyle>
    <a:defPPr>
      <a:defRPr lang="en-US"/>
    </a:defPPr>
    <a:lvl1pPr marL="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1"/>
    <a:srgbClr val="172242"/>
    <a:srgbClr val="2AD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tableStyles" Target="tableStyles.xml"/><Relationship Id="rId21" Type="http://schemas.openxmlformats.org/officeDocument/2006/relationships/slide" Target="slides/slide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2203-A3D3-134E-B3E3-24B4A9C6BD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EFE08-F8D9-2A42-83D8-257D25411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38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9594B-8020-49FA-BD0A-E83CA657798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32A25-21F4-4C08-8054-568FD8CFF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777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32A25-21F4-4C08-8054-568FD8CFF64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23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32A25-21F4-4C08-8054-568FD8CFF64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5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England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32A25-21F4-4C08-8054-568FD8CFF64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2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9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"/>
            <a:ext cx="9144000" cy="626910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78190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026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91" y="424473"/>
            <a:ext cx="8342423" cy="979551"/>
          </a:xfrm>
        </p:spPr>
        <p:txBody>
          <a:bodyPr/>
          <a:lstStyle>
            <a:lvl1pPr>
              <a:lnSpc>
                <a:spcPts val="2741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1" y="1469326"/>
            <a:ext cx="8342423" cy="4571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0191" y="5550787"/>
            <a:ext cx="8342423" cy="489775"/>
          </a:xfrm>
        </p:spPr>
        <p:txBody>
          <a:bodyPr anchor="b"/>
          <a:lstStyle>
            <a:lvl1pPr>
              <a:spcAft>
                <a:spcPts val="242"/>
              </a:spcAft>
              <a:defRPr sz="645" b="0">
                <a:solidFill>
                  <a:schemeClr val="bg1"/>
                </a:solidFill>
              </a:defRPr>
            </a:lvl1pPr>
            <a:lvl2pPr>
              <a:defRPr sz="645">
                <a:solidFill>
                  <a:schemeClr val="accent2"/>
                </a:solidFill>
              </a:defRPr>
            </a:lvl2pPr>
            <a:lvl3pPr>
              <a:defRPr sz="645">
                <a:solidFill>
                  <a:schemeClr val="accent2"/>
                </a:solidFill>
              </a:defRPr>
            </a:lvl3pPr>
            <a:lvl4pPr>
              <a:defRPr sz="645">
                <a:solidFill>
                  <a:schemeClr val="accent2"/>
                </a:solidFill>
              </a:defRPr>
            </a:lvl4pPr>
            <a:lvl5pPr>
              <a:defRPr sz="645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EA77BD1-7206-47DC-AE4F-422C46FB4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90431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1357" y="1"/>
            <a:ext cx="9142643" cy="626910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ctr" anchorCtr="0" compatLnSpc="1">
            <a:prstTxWarp prst="textNoShape">
              <a:avLst/>
            </a:prstTxWarp>
          </a:bodyPr>
          <a:lstStyle/>
          <a:p>
            <a:endParaRPr lang="en-GB" sz="1026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48361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A77BD1-7206-47DC-AE4F-422C46FB4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09593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1028-CEFC-4EE8-927F-AFDE4C48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CE6206-E839-40DE-A4FE-2326C75608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77BD1-7206-47DC-AE4F-422C46FB459E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F9B7A-6836-4C25-A40D-77FA9E80D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54876" b="1060"/>
          <a:stretch/>
        </p:blipFill>
        <p:spPr>
          <a:xfrm rot="16200000">
            <a:off x="3476976" y="602426"/>
            <a:ext cx="6269452" cy="5064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DF16-EEC9-45BE-BD68-B892C8249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2014" b="53262"/>
          <a:stretch/>
        </p:blipFill>
        <p:spPr>
          <a:xfrm rot="16200000">
            <a:off x="-571640" y="571639"/>
            <a:ext cx="6269452" cy="512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2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14B525-9D08-493A-BD41-20B157D150C3}"/>
              </a:ext>
            </a:extLst>
          </p:cNvPr>
          <p:cNvSpPr/>
          <p:nvPr userDrawn="1"/>
        </p:nvSpPr>
        <p:spPr bwMode="auto">
          <a:xfrm>
            <a:off x="0" y="0"/>
            <a:ext cx="9144000" cy="62705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78190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026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BCF5A-9B38-4F97-9D9D-F65CFD89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AC5B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20C4214-50CC-42FD-A0DB-D63BB45539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70542"/>
            <a:ext cx="9144000" cy="587458"/>
          </a:xfrm>
          <a:prstGeom prst="rect">
            <a:avLst/>
          </a:prstGeom>
          <a:solidFill>
            <a:srgbClr val="4AC5B1"/>
          </a:solidFill>
          <a:ln>
            <a:solidFill>
              <a:srgbClr val="4AC5B1"/>
            </a:solidFill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GB" altLang="en-US" sz="770" b="1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E3B1FC-ACC5-484D-A275-257DB3CC2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A77BD1-7206-47DC-AE4F-422C46FB459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5E3DE7F-449A-4C84-9025-F185D00A67B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6254" y="6398687"/>
            <a:ext cx="3083734" cy="3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770" b="1">
                <a:solidFill>
                  <a:schemeClr val="bg1"/>
                </a:solidFill>
                <a:latin typeface="Arial" panose="020B0604020202020204" pitchFamily="34" charset="0"/>
              </a:rPr>
              <a:t>OPENING UP THE WORLD OF INVESTMENT MANAGEMENT</a:t>
            </a:r>
            <a:br>
              <a:rPr lang="en-GB" altLang="en-US" sz="770">
                <a:solidFill>
                  <a:schemeClr val="bg1"/>
                </a:solidFill>
              </a:rPr>
            </a:br>
            <a:r>
              <a:rPr lang="en-GB" altLang="en-US" sz="77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19895EC-390F-4A7D-AB3F-8566C4930A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4094252" cy="4571236"/>
          </a:xfrm>
        </p:spPr>
        <p:txBody>
          <a:bodyPr/>
          <a:lstStyle>
            <a:lvl1pPr>
              <a:defRPr>
                <a:solidFill>
                  <a:srgbClr val="4AC5B1"/>
                </a:solidFill>
              </a:defRPr>
            </a:lvl1pPr>
            <a:lvl2pPr>
              <a:defRPr>
                <a:solidFill>
                  <a:srgbClr val="4AC5B1"/>
                </a:solidFill>
              </a:defRPr>
            </a:lvl2pPr>
            <a:lvl3pPr>
              <a:defRPr>
                <a:solidFill>
                  <a:srgbClr val="4AC5B1"/>
                </a:solidFill>
              </a:defRPr>
            </a:lvl3pPr>
            <a:lvl4pPr>
              <a:defRPr>
                <a:solidFill>
                  <a:srgbClr val="4AC5B1"/>
                </a:solidFill>
              </a:defRPr>
            </a:lvl4pPr>
            <a:lvl5pPr>
              <a:defRPr>
                <a:solidFill>
                  <a:srgbClr val="4AC5B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F85DDC-BEF3-43A6-8263-81E0A40A84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8361" y="1469326"/>
            <a:ext cx="4094252" cy="4571236"/>
          </a:xfrm>
        </p:spPr>
        <p:txBody>
          <a:bodyPr/>
          <a:lstStyle>
            <a:lvl1pPr>
              <a:defRPr>
                <a:solidFill>
                  <a:srgbClr val="4AC5B1"/>
                </a:solidFill>
              </a:defRPr>
            </a:lvl1pPr>
            <a:lvl2pPr>
              <a:defRPr>
                <a:solidFill>
                  <a:srgbClr val="4AC5B1"/>
                </a:solidFill>
              </a:defRPr>
            </a:lvl2pPr>
            <a:lvl3pPr>
              <a:defRPr>
                <a:solidFill>
                  <a:srgbClr val="4AC5B1"/>
                </a:solidFill>
              </a:defRPr>
            </a:lvl3pPr>
            <a:lvl4pPr>
              <a:defRPr>
                <a:solidFill>
                  <a:srgbClr val="4AC5B1"/>
                </a:solidFill>
              </a:defRPr>
            </a:lvl4pPr>
            <a:lvl5pPr>
              <a:defRPr>
                <a:solidFill>
                  <a:srgbClr val="4AC5B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AA761CD-D6FB-4F1F-B438-956578082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rgbClr val="4AC5B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D34FC0-BF71-4E0E-B372-CD9037C8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05" y="6398686"/>
            <a:ext cx="1181080" cy="3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9377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90" y="424472"/>
            <a:ext cx="8342423" cy="979551"/>
          </a:xfrm>
        </p:spPr>
        <p:txBody>
          <a:bodyPr/>
          <a:lstStyle>
            <a:lvl1pPr>
              <a:lnSpc>
                <a:spcPts val="2907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8342423" cy="4571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chemeClr val="bg1"/>
                </a:solidFill>
              </a:defRPr>
            </a:lvl1pPr>
            <a:lvl2pPr>
              <a:defRPr sz="684">
                <a:solidFill>
                  <a:schemeClr val="accent2"/>
                </a:solidFill>
              </a:defRPr>
            </a:lvl2pPr>
            <a:lvl3pPr>
              <a:defRPr sz="684">
                <a:solidFill>
                  <a:schemeClr val="accent2"/>
                </a:solidFill>
              </a:defRPr>
            </a:lvl3pPr>
            <a:lvl4pPr>
              <a:defRPr sz="684">
                <a:solidFill>
                  <a:schemeClr val="accent2"/>
                </a:solidFill>
              </a:defRPr>
            </a:lvl4pPr>
            <a:lvl5pPr>
              <a:defRPr sz="684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EA77BD1-7206-47DC-AE4F-422C46FB4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8100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48361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A77BD1-7206-47DC-AE4F-422C46FB4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30404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72938" y="3624931"/>
            <a:ext cx="2446538" cy="2351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defRPr sz="1539" b="0" i="0" cap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45" y="3167757"/>
            <a:ext cx="3940770" cy="3036843"/>
          </a:xfrm>
        </p:spPr>
        <p:txBody>
          <a:bodyPr anchor="ctr"/>
          <a:lstStyle>
            <a:lvl1pPr algn="ctr">
              <a:lnSpc>
                <a:spcPts val="3591"/>
              </a:lnSpc>
              <a:defRPr sz="342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3086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"/>
            <a:ext cx="9144000" cy="626910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ctr" anchorCtr="0" compatLnSpc="1">
            <a:prstTxWarp prst="textNoShape">
              <a:avLst/>
            </a:prstTxWarp>
          </a:bodyPr>
          <a:lstStyle/>
          <a:p>
            <a:pPr defTabSz="7819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26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91" y="424473"/>
            <a:ext cx="8342423" cy="979551"/>
          </a:xfrm>
        </p:spPr>
        <p:txBody>
          <a:bodyPr/>
          <a:lstStyle>
            <a:lvl1pPr>
              <a:lnSpc>
                <a:spcPts val="2741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1" y="1469326"/>
            <a:ext cx="8342423" cy="4571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0191" y="5550787"/>
            <a:ext cx="8342423" cy="489775"/>
          </a:xfrm>
        </p:spPr>
        <p:txBody>
          <a:bodyPr anchor="b"/>
          <a:lstStyle>
            <a:lvl1pPr>
              <a:spcAft>
                <a:spcPts val="242"/>
              </a:spcAft>
              <a:defRPr sz="645" b="0">
                <a:solidFill>
                  <a:schemeClr val="bg1"/>
                </a:solidFill>
              </a:defRPr>
            </a:lvl1pPr>
            <a:lvl2pPr>
              <a:defRPr sz="645">
                <a:solidFill>
                  <a:schemeClr val="accent2"/>
                </a:solidFill>
              </a:defRPr>
            </a:lvl2pPr>
            <a:lvl3pPr>
              <a:defRPr sz="645">
                <a:solidFill>
                  <a:schemeClr val="accent2"/>
                </a:solidFill>
              </a:defRPr>
            </a:lvl3pPr>
            <a:lvl4pPr>
              <a:defRPr sz="645">
                <a:solidFill>
                  <a:schemeClr val="accent2"/>
                </a:solidFill>
              </a:defRPr>
            </a:lvl4pPr>
            <a:lvl5pPr>
              <a:defRPr sz="645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EA77BD1-7206-47DC-AE4F-422C46FB459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239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1357" y="1"/>
            <a:ext cx="9142643" cy="626910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ctr" anchorCtr="0" compatLnSpc="1">
            <a:prstTxWarp prst="textNoShape">
              <a:avLst/>
            </a:prstTxWarp>
          </a:bodyPr>
          <a:lstStyle/>
          <a:p>
            <a:pPr defTabSz="7819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26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48361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A77BD1-7206-47DC-AE4F-422C46FB459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8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1028-CEFC-4EE8-927F-AFDE4C48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CE6206-E839-40DE-A4FE-2326C75608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77BD1-7206-47DC-AE4F-422C46FB459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F9B7A-6836-4C25-A40D-77FA9E80D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54876" b="1060"/>
          <a:stretch/>
        </p:blipFill>
        <p:spPr>
          <a:xfrm rot="16200000">
            <a:off x="3476976" y="602426"/>
            <a:ext cx="6269452" cy="5064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DF16-EEC9-45BE-BD68-B892C8249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2014" b="53262"/>
          <a:stretch/>
        </p:blipFill>
        <p:spPr>
          <a:xfrm rot="16200000">
            <a:off x="-571640" y="571639"/>
            <a:ext cx="6269452" cy="512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5136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768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14B525-9D08-493A-BD41-20B157D150C3}"/>
              </a:ext>
            </a:extLst>
          </p:cNvPr>
          <p:cNvSpPr/>
          <p:nvPr userDrawn="1"/>
        </p:nvSpPr>
        <p:spPr bwMode="auto">
          <a:xfrm>
            <a:off x="0" y="0"/>
            <a:ext cx="9144000" cy="62705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ctr" anchorCtr="0" compatLnSpc="1">
            <a:prstTxWarp prst="textNoShape">
              <a:avLst/>
            </a:prstTxWarp>
          </a:bodyPr>
          <a:lstStyle/>
          <a:p>
            <a:pPr defTabSz="7819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26" b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BCF5A-9B38-4F97-9D9D-F65CFD89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AC5B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20C4214-50CC-42FD-A0DB-D63BB45539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70542"/>
            <a:ext cx="9144000" cy="587458"/>
          </a:xfrm>
          <a:prstGeom prst="rect">
            <a:avLst/>
          </a:prstGeom>
          <a:solidFill>
            <a:srgbClr val="4AC5B1"/>
          </a:solidFill>
          <a:ln>
            <a:solidFill>
              <a:srgbClr val="4AC5B1"/>
            </a:solidFill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8190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770" b="1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E3B1FC-ACC5-484D-A275-257DB3CC2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A77BD1-7206-47DC-AE4F-422C46FB459E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5E3DE7F-449A-4C84-9025-F185D00A67B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6254" y="6398687"/>
            <a:ext cx="3083734" cy="3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770" b="1">
                <a:solidFill>
                  <a:prstClr val="white"/>
                </a:solidFill>
              </a:rPr>
              <a:t>OPENING UP THE WORLD OF INVESTMENT MANAGEMENT</a:t>
            </a:r>
            <a:br>
              <a:rPr lang="en-GB" altLang="en-US" sz="770">
                <a:solidFill>
                  <a:prstClr val="white"/>
                </a:solidFill>
              </a:rPr>
            </a:br>
            <a:r>
              <a:rPr lang="en-GB" altLang="en-US" sz="770">
                <a:solidFill>
                  <a:prstClr val="white"/>
                </a:solidFill>
              </a:rPr>
              <a:t>2020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19895EC-390F-4A7D-AB3F-8566C4930A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4094252" cy="4571236"/>
          </a:xfrm>
        </p:spPr>
        <p:txBody>
          <a:bodyPr/>
          <a:lstStyle>
            <a:lvl1pPr>
              <a:defRPr>
                <a:solidFill>
                  <a:srgbClr val="4AC5B1"/>
                </a:solidFill>
              </a:defRPr>
            </a:lvl1pPr>
            <a:lvl2pPr>
              <a:defRPr>
                <a:solidFill>
                  <a:srgbClr val="4AC5B1"/>
                </a:solidFill>
              </a:defRPr>
            </a:lvl2pPr>
            <a:lvl3pPr>
              <a:defRPr>
                <a:solidFill>
                  <a:srgbClr val="4AC5B1"/>
                </a:solidFill>
              </a:defRPr>
            </a:lvl3pPr>
            <a:lvl4pPr>
              <a:defRPr>
                <a:solidFill>
                  <a:srgbClr val="4AC5B1"/>
                </a:solidFill>
              </a:defRPr>
            </a:lvl4pPr>
            <a:lvl5pPr>
              <a:defRPr>
                <a:solidFill>
                  <a:srgbClr val="4AC5B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F85DDC-BEF3-43A6-8263-81E0A40A84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8361" y="1469326"/>
            <a:ext cx="4094252" cy="4571236"/>
          </a:xfrm>
        </p:spPr>
        <p:txBody>
          <a:bodyPr/>
          <a:lstStyle>
            <a:lvl1pPr>
              <a:defRPr>
                <a:solidFill>
                  <a:srgbClr val="4AC5B1"/>
                </a:solidFill>
              </a:defRPr>
            </a:lvl1pPr>
            <a:lvl2pPr>
              <a:defRPr>
                <a:solidFill>
                  <a:srgbClr val="4AC5B1"/>
                </a:solidFill>
              </a:defRPr>
            </a:lvl2pPr>
            <a:lvl3pPr>
              <a:defRPr>
                <a:solidFill>
                  <a:srgbClr val="4AC5B1"/>
                </a:solidFill>
              </a:defRPr>
            </a:lvl3pPr>
            <a:lvl4pPr>
              <a:defRPr>
                <a:solidFill>
                  <a:srgbClr val="4AC5B1"/>
                </a:solidFill>
              </a:defRPr>
            </a:lvl4pPr>
            <a:lvl5pPr>
              <a:defRPr>
                <a:solidFill>
                  <a:srgbClr val="4AC5B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AA761CD-D6FB-4F1F-B438-956578082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rgbClr val="4AC5B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D34FC0-BF71-4E0E-B372-CD9037C8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05" y="6398686"/>
            <a:ext cx="1181080" cy="3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615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90" y="424472"/>
            <a:ext cx="8342423" cy="979551"/>
          </a:xfrm>
        </p:spPr>
        <p:txBody>
          <a:bodyPr/>
          <a:lstStyle>
            <a:lvl1pPr>
              <a:lnSpc>
                <a:spcPts val="2907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8342423" cy="45712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chemeClr val="bg1"/>
                </a:solidFill>
              </a:defRPr>
            </a:lvl1pPr>
            <a:lvl2pPr>
              <a:defRPr sz="684">
                <a:solidFill>
                  <a:schemeClr val="accent2"/>
                </a:solidFill>
              </a:defRPr>
            </a:lvl2pPr>
            <a:lvl3pPr>
              <a:defRPr sz="684">
                <a:solidFill>
                  <a:schemeClr val="accent2"/>
                </a:solidFill>
              </a:defRPr>
            </a:lvl3pPr>
            <a:lvl4pPr>
              <a:defRPr sz="684">
                <a:solidFill>
                  <a:schemeClr val="accent2"/>
                </a:solidFill>
              </a:defRPr>
            </a:lvl4pPr>
            <a:lvl5pPr>
              <a:defRPr sz="684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EA77BD1-7206-47DC-AE4F-422C46FB459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3200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0190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48361" y="1469326"/>
            <a:ext cx="4094252" cy="45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00190" y="5550787"/>
            <a:ext cx="8342423" cy="489775"/>
          </a:xfrm>
        </p:spPr>
        <p:txBody>
          <a:bodyPr anchor="b"/>
          <a:lstStyle>
            <a:lvl1pPr>
              <a:spcAft>
                <a:spcPts val="257"/>
              </a:spcAft>
              <a:defRPr sz="684" b="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A77BD1-7206-47DC-AE4F-422C46FB459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936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13355" y="2041068"/>
            <a:ext cx="5949751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rgbClr val="253746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5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13356" y="2041068"/>
            <a:ext cx="3621577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11223" y="2041068"/>
            <a:ext cx="3557942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845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6293" y="2041068"/>
            <a:ext cx="2588644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3299561" y="2041068"/>
            <a:ext cx="2588644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125271" y="2041068"/>
            <a:ext cx="2588644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46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923157" y="3759803"/>
            <a:ext cx="3536911" cy="2039865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79760" y="2017299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ctr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192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7699" y="1586158"/>
            <a:ext cx="4955286" cy="3643053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rgbClr val="FFFFFF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192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79166" y="1586158"/>
            <a:ext cx="3379568" cy="3643053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7903255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accent3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622800" y="1580583"/>
            <a:ext cx="3379568" cy="3643053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16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7361" y="2043359"/>
            <a:ext cx="2569839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7903255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accent3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246762" y="2043359"/>
            <a:ext cx="2569839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83093" y="2043359"/>
            <a:ext cx="2569839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35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824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32716" y="3711502"/>
            <a:ext cx="4512018" cy="2079698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 algn="ctr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13627" y="1957621"/>
            <a:ext cx="7903255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ctr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accent3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27361" y="2043359"/>
            <a:ext cx="2569839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7903255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accent3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 txBox="1">
            <a:spLocks/>
          </p:cNvSpPr>
          <p:nvPr userDrawn="1"/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defPPr>
              <a:defRPr lang="en-US"/>
            </a:defPPr>
            <a:lvl1pPr marL="0" algn="l" defTabSz="45713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30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59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0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19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49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0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08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39" algn="l" defTabSz="457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3246762" y="2043359"/>
            <a:ext cx="2569839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083093" y="2043359"/>
            <a:ext cx="2569839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145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13358" y="2041069"/>
            <a:ext cx="3621577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42696" y="357837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accent3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811223" y="2041069"/>
            <a:ext cx="3557942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accent3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618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13355" y="2041068"/>
            <a:ext cx="5949751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rgbClr val="253746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034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13356" y="2041068"/>
            <a:ext cx="3621577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11223" y="2041068"/>
            <a:ext cx="3557942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18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6293" y="2041068"/>
            <a:ext cx="2588644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3299561" y="2041068"/>
            <a:ext cx="2588644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125271" y="2041068"/>
            <a:ext cx="2588644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402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923157" y="3759803"/>
            <a:ext cx="3536911" cy="2039865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79760" y="2017299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ctr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7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73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358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8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506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21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88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350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20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797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561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10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84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428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93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4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13355" y="2041068"/>
            <a:ext cx="5949751" cy="3294644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rgbClr val="FFFFFF"/>
                </a:solidFill>
                <a:latin typeface="+mn-lt"/>
                <a:cs typeface="Tahoma"/>
              </a:defRPr>
            </a:lvl2pPr>
            <a:lvl3pPr>
              <a:defRPr sz="1200">
                <a:solidFill>
                  <a:srgbClr val="FFFFFF"/>
                </a:solidFill>
                <a:latin typeface="+mn-lt"/>
                <a:cs typeface="Tahoma"/>
              </a:defRPr>
            </a:lvl3pPr>
            <a:lvl4pPr>
              <a:defRPr sz="1200">
                <a:solidFill>
                  <a:srgbClr val="FFFFFF"/>
                </a:solidFill>
                <a:latin typeface="+mn-lt"/>
                <a:cs typeface="Tahoma"/>
              </a:defRPr>
            </a:lvl4pPr>
            <a:lvl5pPr>
              <a:defRPr sz="1200">
                <a:solidFill>
                  <a:srgbClr val="FFFFFF"/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r>
              <a:rPr lang="en-GB"/>
              <a:t>Presentation 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180724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7699" y="1586158"/>
            <a:ext cx="4955286" cy="3643053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chemeClr val="tx1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368869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7699" y="1586158"/>
            <a:ext cx="4955286" cy="3643053"/>
          </a:xfrm>
          <a:prstGeom prst="rect">
            <a:avLst/>
          </a:prstGeom>
        </p:spPr>
        <p:txBody>
          <a:bodyPr lIns="91425" tIns="45713" rIns="91425" bIns="45713"/>
          <a:lstStyle>
            <a:lvl1pPr marL="342848" indent="-342848">
              <a:buFont typeface="+mj-lt"/>
              <a:buAutoNum type="arabicPeriod"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42694" y="357835"/>
            <a:ext cx="8026471" cy="1442849"/>
          </a:xfrm>
          <a:prstGeom prst="rect">
            <a:avLst/>
          </a:prstGeom>
        </p:spPr>
        <p:txBody>
          <a:bodyPr vert="horz" lIns="91425" tIns="45713" rIns="91425" bIns="45713"/>
          <a:lstStyle>
            <a:lvl1pPr indent="0" algn="l">
              <a:lnSpc>
                <a:spcPct val="100000"/>
              </a:lnSpc>
              <a:spcBef>
                <a:spcPts val="0"/>
              </a:spcBef>
              <a:defRPr sz="4000" b="1" i="0" kern="0" spc="0">
                <a:solidFill>
                  <a:srgbClr val="FFFFFF"/>
                </a:solidFill>
                <a:latin typeface="Times"/>
                <a:cs typeface="Time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134547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72938" y="3624931"/>
            <a:ext cx="2446538" cy="2351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defRPr sz="1539" b="0" i="0" cap="none" baseline="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45" y="3167757"/>
            <a:ext cx="3940770" cy="3036843"/>
          </a:xfrm>
        </p:spPr>
        <p:txBody>
          <a:bodyPr anchor="ctr"/>
          <a:lstStyle>
            <a:lvl1pPr algn="ctr">
              <a:lnSpc>
                <a:spcPts val="3591"/>
              </a:lnSpc>
              <a:defRPr sz="342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3956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pic>
        <p:nvPicPr>
          <p:cNvPr id="5" name="Picture 4" descr="Investment_20_20_lock_up_rgb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0" y="201266"/>
            <a:ext cx="1861242" cy="15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400458" y="424756"/>
            <a:ext cx="8341728" cy="9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00458" y="1470086"/>
            <a:ext cx="8341728" cy="457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3924272-9C92-6448-A389-807B789D46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70542"/>
            <a:ext cx="9144000" cy="587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8190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770" b="1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461" y="6359093"/>
            <a:ext cx="1183724" cy="4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/>
          <p:cNvSpPr txBox="1">
            <a:spLocks/>
          </p:cNvSpPr>
          <p:nvPr userDrawn="1"/>
        </p:nvSpPr>
        <p:spPr bwMode="auto">
          <a:xfrm>
            <a:off x="726254" y="6398687"/>
            <a:ext cx="3083734" cy="3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770" b="1">
                <a:solidFill>
                  <a:srgbClr val="18AF94"/>
                </a:solidFill>
              </a:rPr>
              <a:t>OPENING UP THE WORLD OF INVESTMENT MANAGEMENT</a:t>
            </a:r>
            <a:br>
              <a:rPr lang="en-GB" altLang="en-US" sz="770">
                <a:solidFill>
                  <a:srgbClr val="6B6B6A"/>
                </a:solidFill>
              </a:rPr>
            </a:br>
            <a:r>
              <a:rPr lang="en-GB" altLang="en-US" sz="770">
                <a:solidFill>
                  <a:srgbClr val="6B6B6A"/>
                </a:solidFill>
              </a:rPr>
              <a:t>2020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00458" y="6378973"/>
            <a:ext cx="325796" cy="3642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1903" eaLnBrk="0" fontAlgn="base" hangingPunct="0">
              <a:spcBef>
                <a:spcPct val="0"/>
              </a:spcBef>
              <a:spcAft>
                <a:spcPct val="0"/>
              </a:spcAft>
            </a:pPr>
            <a:fld id="{DEA77BD1-7206-47DC-AE4F-422C46FB459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78190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ransition spd="med">
    <p:fade/>
  </p:transition>
  <p:hf hdr="0" ftr="0" dt="0"/>
  <p:txStyles>
    <p:titleStyle>
      <a:lvl1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5pPr>
      <a:lvl6pPr marL="425707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6pPr>
      <a:lvl7pPr marL="85141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7pPr>
      <a:lvl8pPr marL="127712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8pPr>
      <a:lvl9pPr marL="170282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513"/>
        </a:spcAft>
        <a:buFont typeface="Arial" panose="020B0604020202020204" pitchFamily="34" charset="0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ts val="513"/>
        </a:spcAft>
        <a:buSzPct val="130000"/>
        <a:buFont typeface="Arial" panose="020B0604020202020204" pitchFamily="34" charset="0"/>
        <a:defRPr lang="en-US" dirty="0">
          <a:solidFill>
            <a:schemeClr val="bg1"/>
          </a:solidFill>
          <a:latin typeface="+mn-lt"/>
        </a:defRPr>
      </a:lvl2pPr>
      <a:lvl3pPr marL="184616" indent="-184616" algn="l" rtl="0" eaLnBrk="0" fontAlgn="base" hangingPunct="0">
        <a:spcBef>
          <a:spcPct val="0"/>
        </a:spcBef>
        <a:spcAft>
          <a:spcPts val="513"/>
        </a:spcAft>
        <a:buFont typeface="Arial" panose="020B0604020202020204" pitchFamily="34" charset="0"/>
        <a:buChar char="•"/>
        <a:defRPr>
          <a:solidFill>
            <a:schemeClr val="bg1"/>
          </a:solidFill>
          <a:latin typeface="+mn-lt"/>
        </a:defRPr>
      </a:lvl3pPr>
      <a:lvl4pPr marL="369232" indent="-184616" algn="l" defTabSz="638011" rtl="0" eaLnBrk="0" fontAlgn="base" hangingPunct="0">
        <a:spcBef>
          <a:spcPct val="0"/>
        </a:spcBef>
        <a:spcAft>
          <a:spcPts val="513"/>
        </a:spcAft>
        <a:buFont typeface="Arial" panose="020B0604020202020204" pitchFamily="34" charset="0"/>
        <a:buChar char="•"/>
        <a:defRPr>
          <a:solidFill>
            <a:schemeClr val="bg1"/>
          </a:solidFill>
          <a:latin typeface="+mn-lt"/>
        </a:defRPr>
      </a:lvl4pPr>
      <a:lvl5pPr marL="553848" algn="l" rtl="0" eaLnBrk="0" fontAlgn="base" hangingPunct="0">
        <a:spcBef>
          <a:spcPct val="0"/>
        </a:spcBef>
        <a:spcAft>
          <a:spcPts val="513"/>
        </a:spcAft>
        <a:buFont typeface="Times CE"/>
        <a:defRPr>
          <a:solidFill>
            <a:schemeClr val="bg1"/>
          </a:solidFill>
          <a:latin typeface="+mn-lt"/>
        </a:defRPr>
      </a:lvl5pPr>
      <a:lvl6pPr marL="1544668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6pPr>
      <a:lvl7pPr marL="1970375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7pPr>
      <a:lvl8pPr marL="2396083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8pPr>
      <a:lvl9pPr marL="2821790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25707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51415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277122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02829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28536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554244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2979952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05659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7671" y="5861818"/>
            <a:ext cx="8248275" cy="0"/>
          </a:xfrm>
          <a:prstGeom prst="lin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22866" y="6317472"/>
            <a:ext cx="487977" cy="244476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485E428-A8D5-4C56-93F4-88C0598EE993}" type="slidenum">
              <a:rPr lang="en-GB" smtClean="0">
                <a:solidFill>
                  <a:srgbClr val="253746"/>
                </a:solidFill>
              </a:rPr>
              <a:pPr algn="r"/>
              <a:t>‹#›</a:t>
            </a:fld>
            <a:endParaRPr lang="en-GB">
              <a:solidFill>
                <a:srgbClr val="253746"/>
              </a:solidFill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  <p:pic>
        <p:nvPicPr>
          <p:cNvPr id="14" name="Picture 13" descr="Investment_20_20_lock_up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7" y="5851163"/>
            <a:ext cx="1215241" cy="10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1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8651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671" y="5861818"/>
            <a:ext cx="8248275" cy="0"/>
          </a:xfrm>
          <a:prstGeom prst="lin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22866" y="6317472"/>
            <a:ext cx="487977" cy="244476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485E428-A8D5-4C56-93F4-88C0598EE993}" type="slidenum">
              <a:rPr lang="en-GB" smtClean="0">
                <a:solidFill>
                  <a:srgbClr val="253746"/>
                </a:solidFill>
              </a:rPr>
              <a:pPr algn="r"/>
              <a:t>‹#›</a:t>
            </a:fld>
            <a:endParaRPr lang="en-GB">
              <a:solidFill>
                <a:srgbClr val="253746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  <p:pic>
        <p:nvPicPr>
          <p:cNvPr id="15" name="Picture 14" descr="Investment_20_20_lock_up_rgb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7" y="5851163"/>
            <a:ext cx="1215241" cy="10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9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713" r:id="rId6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7671" y="5861818"/>
            <a:ext cx="8248275" cy="0"/>
          </a:xfrm>
          <a:prstGeom prst="lin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22866" y="6317472"/>
            <a:ext cx="487977" cy="244476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485E428-A8D5-4C56-93F4-88C0598EE993}" type="slidenum">
              <a:rPr lang="en-GB" smtClean="0">
                <a:solidFill>
                  <a:srgbClr val="253746"/>
                </a:solidFill>
              </a:rPr>
              <a:pPr algn="r"/>
              <a:t>‹#›</a:t>
            </a:fld>
            <a:endParaRPr lang="en-GB">
              <a:solidFill>
                <a:srgbClr val="253746"/>
              </a:solidFill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endParaRPr lang="en-GB"/>
          </a:p>
        </p:txBody>
      </p:sp>
      <p:pic>
        <p:nvPicPr>
          <p:cNvPr id="14" name="Picture 13" descr="Investment_20_20_lock_up_rgb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7" y="5851163"/>
            <a:ext cx="1215241" cy="10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pic>
        <p:nvPicPr>
          <p:cNvPr id="5" name="Picture 4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1" y="206348"/>
            <a:ext cx="1858422" cy="15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3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16440-896F-457F-955C-59E59DF2012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26A1A-72C4-41E2-ADA1-CFDCD7D56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6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1" y="206348"/>
            <a:ext cx="1858422" cy="15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D2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pic>
        <p:nvPicPr>
          <p:cNvPr id="2" name="Picture 1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1" y="206348"/>
            <a:ext cx="1858422" cy="15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9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pic>
        <p:nvPicPr>
          <p:cNvPr id="5" name="Picture 4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1" y="206348"/>
            <a:ext cx="1858422" cy="15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1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pic>
        <p:nvPicPr>
          <p:cNvPr id="5" name="Picture 4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1" y="206348"/>
            <a:ext cx="1858422" cy="15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7671" y="5861818"/>
            <a:ext cx="8248275" cy="0"/>
          </a:xfrm>
          <a:prstGeom prst="lin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22866" y="6317472"/>
            <a:ext cx="487977" cy="244476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485E428-A8D5-4C56-93F4-88C0598EE993}" type="slidenum">
              <a:rPr lang="en-GB" smtClean="0">
                <a:solidFill>
                  <a:srgbClr val="253746"/>
                </a:solidFill>
              </a:rPr>
              <a:pPr algn="r"/>
              <a:t>‹#›</a:t>
            </a:fld>
            <a:endParaRPr lang="en-GB">
              <a:solidFill>
                <a:srgbClr val="253746"/>
              </a:solidFill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r>
              <a:rPr lang="en-GB"/>
              <a:t>Presentation footer goes here</a:t>
            </a:r>
          </a:p>
        </p:txBody>
      </p:sp>
      <p:pic>
        <p:nvPicPr>
          <p:cNvPr id="14" name="Picture 13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7" y="5851163"/>
            <a:ext cx="1215241" cy="10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5865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1" y="5861818"/>
            <a:ext cx="8248275" cy="0"/>
          </a:xfrm>
          <a:prstGeom prst="lin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322866" y="6317472"/>
            <a:ext cx="487977" cy="244476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485E428-A8D5-4C56-93F4-88C0598EE993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footer goes here</a:t>
            </a:r>
          </a:p>
        </p:txBody>
      </p:sp>
      <p:pic>
        <p:nvPicPr>
          <p:cNvPr id="16" name="Picture 15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7" y="5851163"/>
            <a:ext cx="1215241" cy="10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8651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6556" tIns="23279" rIns="46556" bIns="2327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671" y="5861818"/>
            <a:ext cx="8248275" cy="0"/>
          </a:xfrm>
          <a:prstGeom prst="lin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22866" y="6317472"/>
            <a:ext cx="487977" cy="244476"/>
          </a:xfrm>
          <a:prstGeom prst="rect">
            <a:avLst/>
          </a:prstGeom>
        </p:spPr>
        <p:txBody>
          <a:bodyPr lIns="91425" tIns="45713" rIns="91425" bIns="45713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485E428-A8D5-4C56-93F4-88C0598EE993}" type="slidenum">
              <a:rPr lang="en-GB" smtClean="0">
                <a:solidFill>
                  <a:srgbClr val="253746"/>
                </a:solidFill>
              </a:rPr>
              <a:pPr algn="r"/>
              <a:t>‹#›</a:t>
            </a:fld>
            <a:endParaRPr lang="en-GB">
              <a:solidFill>
                <a:srgbClr val="253746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7F820D4-8878-476D-9A56-E91907E9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2649" y="6223139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rgbClr val="253746"/>
                </a:solidFill>
              </a:defRPr>
            </a:lvl1pPr>
          </a:lstStyle>
          <a:p>
            <a:r>
              <a:rPr lang="en-GB"/>
              <a:t>Presentation footer goes here</a:t>
            </a:r>
          </a:p>
        </p:txBody>
      </p:sp>
      <p:pic>
        <p:nvPicPr>
          <p:cNvPr id="15" name="Picture 14" descr="Investment_20_20_lock_u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7" y="5851163"/>
            <a:ext cx="1215241" cy="10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400458" y="424756"/>
            <a:ext cx="8341728" cy="9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00458" y="1470086"/>
            <a:ext cx="8341728" cy="457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3924272-9C92-6448-A389-807B789D46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70542"/>
            <a:ext cx="9144000" cy="587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GB" altLang="en-US" sz="770" b="1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461" y="6359093"/>
            <a:ext cx="1183724" cy="4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/>
          <p:cNvSpPr txBox="1">
            <a:spLocks/>
          </p:cNvSpPr>
          <p:nvPr userDrawn="1"/>
        </p:nvSpPr>
        <p:spPr bwMode="auto">
          <a:xfrm>
            <a:off x="726254" y="6398687"/>
            <a:ext cx="3083734" cy="3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770" b="1">
                <a:solidFill>
                  <a:srgbClr val="18AF94"/>
                </a:solidFill>
                <a:latin typeface="Arial" panose="020B0604020202020204" pitchFamily="34" charset="0"/>
              </a:rPr>
              <a:t>OPENING UP THE WORLD OF INVESTMENT MANAGEMENT</a:t>
            </a:r>
            <a:br>
              <a:rPr lang="en-GB" altLang="en-US" sz="770">
                <a:solidFill>
                  <a:srgbClr val="6B6B6A"/>
                </a:solidFill>
              </a:rPr>
            </a:br>
            <a:r>
              <a:rPr lang="en-GB" altLang="en-US" sz="770">
                <a:solidFill>
                  <a:srgbClr val="6B6B6A"/>
                </a:solidFill>
              </a:rPr>
              <a:t>2020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00458" y="6378973"/>
            <a:ext cx="325796" cy="3642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77BD1-7206-47DC-AE4F-422C46FB4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0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ransition spd="med">
    <p:fade/>
  </p:transition>
  <p:hf hdr="0" ftr="0" dt="0"/>
  <p:txStyles>
    <p:titleStyle>
      <a:lvl1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ts val="2907"/>
        </a:lnSpc>
        <a:spcBef>
          <a:spcPct val="0"/>
        </a:spcBef>
        <a:spcAft>
          <a:spcPct val="0"/>
        </a:spcAft>
        <a:defRPr sz="2907" b="1">
          <a:solidFill>
            <a:schemeClr val="bg1"/>
          </a:solidFill>
          <a:latin typeface="Arial" pitchFamily="34" charset="0"/>
        </a:defRPr>
      </a:lvl5pPr>
      <a:lvl6pPr marL="425707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6pPr>
      <a:lvl7pPr marL="85141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7pPr>
      <a:lvl8pPr marL="127712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8pPr>
      <a:lvl9pPr marL="170282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565">
          <a:solidFill>
            <a:schemeClr val="bg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513"/>
        </a:spcAft>
        <a:buFont typeface="Arial" panose="020B0604020202020204" pitchFamily="34" charset="0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ts val="513"/>
        </a:spcAft>
        <a:buSzPct val="130000"/>
        <a:buFont typeface="Arial" panose="020B0604020202020204" pitchFamily="34" charset="0"/>
        <a:defRPr lang="en-US" dirty="0">
          <a:solidFill>
            <a:schemeClr val="bg1"/>
          </a:solidFill>
          <a:latin typeface="+mn-lt"/>
        </a:defRPr>
      </a:lvl2pPr>
      <a:lvl3pPr marL="184616" indent="-184616" algn="l" rtl="0" eaLnBrk="0" fontAlgn="base" hangingPunct="0">
        <a:spcBef>
          <a:spcPct val="0"/>
        </a:spcBef>
        <a:spcAft>
          <a:spcPts val="513"/>
        </a:spcAft>
        <a:buFont typeface="Arial" panose="020B0604020202020204" pitchFamily="34" charset="0"/>
        <a:buChar char="•"/>
        <a:defRPr>
          <a:solidFill>
            <a:schemeClr val="bg1"/>
          </a:solidFill>
          <a:latin typeface="+mn-lt"/>
        </a:defRPr>
      </a:lvl3pPr>
      <a:lvl4pPr marL="369232" indent="-184616" algn="l" defTabSz="638011" rtl="0" eaLnBrk="0" fontAlgn="base" hangingPunct="0">
        <a:spcBef>
          <a:spcPct val="0"/>
        </a:spcBef>
        <a:spcAft>
          <a:spcPts val="513"/>
        </a:spcAft>
        <a:buFont typeface="Arial" panose="020B0604020202020204" pitchFamily="34" charset="0"/>
        <a:buChar char="•"/>
        <a:defRPr>
          <a:solidFill>
            <a:schemeClr val="bg1"/>
          </a:solidFill>
          <a:latin typeface="+mn-lt"/>
        </a:defRPr>
      </a:lvl4pPr>
      <a:lvl5pPr marL="553848" algn="l" rtl="0" eaLnBrk="0" fontAlgn="base" hangingPunct="0">
        <a:spcBef>
          <a:spcPct val="0"/>
        </a:spcBef>
        <a:spcAft>
          <a:spcPts val="513"/>
        </a:spcAft>
        <a:buFont typeface="Times CE"/>
        <a:defRPr>
          <a:solidFill>
            <a:schemeClr val="bg1"/>
          </a:solidFill>
          <a:latin typeface="+mn-lt"/>
        </a:defRPr>
      </a:lvl5pPr>
      <a:lvl6pPr marL="1544668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6pPr>
      <a:lvl7pPr marL="1970375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7pPr>
      <a:lvl8pPr marL="2396083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8pPr>
      <a:lvl9pPr marL="2821790" indent="-164075" algn="l" rtl="0" eaLnBrk="1" fontAlgn="base" hangingPunct="1">
        <a:lnSpc>
          <a:spcPct val="95000"/>
        </a:lnSpc>
        <a:spcBef>
          <a:spcPct val="0"/>
        </a:spcBef>
        <a:spcAft>
          <a:spcPct val="50000"/>
        </a:spcAft>
        <a:buClr>
          <a:schemeClr val="tx2"/>
        </a:buClr>
        <a:buFont typeface="Times CE" pitchFamily="48" charset="-18"/>
        <a:buChar char="-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25707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51415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277122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02829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28536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554244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2979952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05659" algn="l" defTabSz="851415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1.png"/><Relationship Id="rId21" Type="http://schemas.openxmlformats.org/officeDocument/2006/relationships/image" Target="../media/image66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63" Type="http://schemas.openxmlformats.org/officeDocument/2006/relationships/image" Target="../media/image108.png"/><Relationship Id="rId68" Type="http://schemas.openxmlformats.org/officeDocument/2006/relationships/image" Target="../media/image113.png"/><Relationship Id="rId7" Type="http://schemas.openxmlformats.org/officeDocument/2006/relationships/image" Target="../media/image52.png"/><Relationship Id="rId71" Type="http://schemas.openxmlformats.org/officeDocument/2006/relationships/image" Target="../media/image116.png"/><Relationship Id="rId2" Type="http://schemas.openxmlformats.org/officeDocument/2006/relationships/image" Target="../media/image47.jpg"/><Relationship Id="rId16" Type="http://schemas.openxmlformats.org/officeDocument/2006/relationships/image" Target="../media/image61.png"/><Relationship Id="rId29" Type="http://schemas.openxmlformats.org/officeDocument/2006/relationships/image" Target="../media/image74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3" Type="http://schemas.openxmlformats.org/officeDocument/2006/relationships/image" Target="../media/image98.png"/><Relationship Id="rId58" Type="http://schemas.openxmlformats.org/officeDocument/2006/relationships/image" Target="../media/image103.png"/><Relationship Id="rId66" Type="http://schemas.openxmlformats.org/officeDocument/2006/relationships/image" Target="../media/image111.png"/><Relationship Id="rId5" Type="http://schemas.openxmlformats.org/officeDocument/2006/relationships/image" Target="../media/image50.png"/><Relationship Id="rId61" Type="http://schemas.openxmlformats.org/officeDocument/2006/relationships/image" Target="../media/image106.png"/><Relationship Id="rId19" Type="http://schemas.openxmlformats.org/officeDocument/2006/relationships/image" Target="../media/image6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56" Type="http://schemas.openxmlformats.org/officeDocument/2006/relationships/image" Target="../media/image101.png"/><Relationship Id="rId64" Type="http://schemas.openxmlformats.org/officeDocument/2006/relationships/image" Target="../media/image109.jpeg"/><Relationship Id="rId69" Type="http://schemas.openxmlformats.org/officeDocument/2006/relationships/image" Target="../media/image114.png"/><Relationship Id="rId8" Type="http://schemas.openxmlformats.org/officeDocument/2006/relationships/image" Target="../media/image53.png"/><Relationship Id="rId51" Type="http://schemas.openxmlformats.org/officeDocument/2006/relationships/image" Target="../media/image96.png"/><Relationship Id="rId3" Type="http://schemas.openxmlformats.org/officeDocument/2006/relationships/image" Target="../media/image48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59" Type="http://schemas.openxmlformats.org/officeDocument/2006/relationships/image" Target="../media/image104.png"/><Relationship Id="rId67" Type="http://schemas.openxmlformats.org/officeDocument/2006/relationships/image" Target="../media/image112.jpg"/><Relationship Id="rId20" Type="http://schemas.openxmlformats.org/officeDocument/2006/relationships/image" Target="../media/image65.png"/><Relationship Id="rId41" Type="http://schemas.openxmlformats.org/officeDocument/2006/relationships/image" Target="../media/image86.png"/><Relationship Id="rId54" Type="http://schemas.openxmlformats.org/officeDocument/2006/relationships/image" Target="../media/image99.png"/><Relationship Id="rId62" Type="http://schemas.openxmlformats.org/officeDocument/2006/relationships/image" Target="../media/image107.png"/><Relationship Id="rId70" Type="http://schemas.openxmlformats.org/officeDocument/2006/relationships/image" Target="../media/image1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57" Type="http://schemas.openxmlformats.org/officeDocument/2006/relationships/image" Target="../media/image102.png"/><Relationship Id="rId10" Type="http://schemas.openxmlformats.org/officeDocument/2006/relationships/image" Target="../media/image55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52" Type="http://schemas.openxmlformats.org/officeDocument/2006/relationships/image" Target="../media/image97.png"/><Relationship Id="rId60" Type="http://schemas.openxmlformats.org/officeDocument/2006/relationships/image" Target="../media/image105.png"/><Relationship Id="rId65" Type="http://schemas.openxmlformats.org/officeDocument/2006/relationships/image" Target="../media/image11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9" Type="http://schemas.openxmlformats.org/officeDocument/2006/relationships/image" Target="../media/image84.png"/><Relationship Id="rId34" Type="http://schemas.openxmlformats.org/officeDocument/2006/relationships/image" Target="../media/image79.png"/><Relationship Id="rId50" Type="http://schemas.openxmlformats.org/officeDocument/2006/relationships/image" Target="../media/image95.png"/><Relationship Id="rId55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8.emf"/><Relationship Id="rId7" Type="http://schemas.openxmlformats.org/officeDocument/2006/relationships/image" Target="../media/image121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bHaWbPJlhrA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XV_s5U0fvdU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V_20_20_Icon_orange RGB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4" t="3197" r="4218" b="70825"/>
          <a:stretch/>
        </p:blipFill>
        <p:spPr>
          <a:xfrm>
            <a:off x="3124904" y="237274"/>
            <a:ext cx="3919837" cy="4065451"/>
          </a:xfrm>
          <a:prstGeom prst="rect">
            <a:avLst/>
          </a:prstGeom>
        </p:spPr>
      </p:pic>
      <p:pic>
        <p:nvPicPr>
          <p:cNvPr id="7" name="Picture 6" descr="INV_20_20_Icon_Blue RGB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t="69941" r="36327" b="3814"/>
          <a:stretch/>
        </p:blipFill>
        <p:spPr>
          <a:xfrm>
            <a:off x="6010801" y="1823801"/>
            <a:ext cx="3986443" cy="3849333"/>
          </a:xfrm>
          <a:prstGeom prst="rect">
            <a:avLst/>
          </a:prstGeom>
        </p:spPr>
      </p:pic>
      <p:pic>
        <p:nvPicPr>
          <p:cNvPr id="5" name="Picture 4" descr="INV_20_20_Icon_white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8" t="35037" r="5417" b="37919"/>
          <a:stretch/>
        </p:blipFill>
        <p:spPr>
          <a:xfrm>
            <a:off x="4676634" y="2878609"/>
            <a:ext cx="3091527" cy="35254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1565" y="2878609"/>
            <a:ext cx="3919838" cy="2783264"/>
          </a:xfrm>
          <a:prstGeom prst="rect">
            <a:avLst/>
          </a:prstGeom>
        </p:spPr>
        <p:txBody>
          <a:bodyPr lIns="91425" tIns="45713" rIns="91425" bIns="45713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Times"/>
              </a:rPr>
              <a:t>Explore </a:t>
            </a: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Times"/>
              </a:rPr>
              <a:t>careers in investment management </a:t>
            </a:r>
          </a:p>
        </p:txBody>
      </p:sp>
      <p:pic>
        <p:nvPicPr>
          <p:cNvPr id="2" name="Picture 1" descr="iStock-184646242 smal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4087591" y="1092530"/>
            <a:ext cx="4759847" cy="57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51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4968DC-75CE-72E3-B201-C661F538DD54}"/>
              </a:ext>
            </a:extLst>
          </p:cNvPr>
          <p:cNvSpPr txBox="1"/>
          <p:nvPr/>
        </p:nvSpPr>
        <p:spPr>
          <a:xfrm>
            <a:off x="2750575" y="1363511"/>
            <a:ext cx="61888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least 12 month paid job </a:t>
            </a:r>
            <a:r>
              <a:rPr lang="en-US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​</a:t>
            </a:r>
            <a:endParaRPr lang="en-GB" sz="2400" b="1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2400" b="1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London starting salary £22,000 -£30,000 approx. </a:t>
            </a:r>
            <a:r>
              <a:rPr lang="en-US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​</a:t>
            </a:r>
            <a:endParaRPr lang="en-GB" sz="2400" b="1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​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job training</a:t>
            </a:r>
            <a:r>
              <a:rPr lang="en-US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​</a:t>
            </a:r>
            <a:endParaRPr lang="en-GB" sz="2400" b="1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2400" b="1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industry qualification</a:t>
            </a:r>
            <a:r>
              <a:rPr lang="en-US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​</a:t>
            </a:r>
            <a:endParaRPr lang="en-GB" sz="2400" b="1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​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and networking events</a:t>
            </a:r>
            <a:r>
              <a:rPr lang="en-US" sz="2400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​</a:t>
            </a:r>
            <a:endParaRPr lang="en-GB" sz="2400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7A72E8-78F3-AED7-8CA3-555B9DAD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96" y="397400"/>
            <a:ext cx="8026471" cy="672475"/>
          </a:xfrm>
        </p:spPr>
        <p:txBody>
          <a:bodyPr/>
          <a:lstStyle/>
          <a:p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Investment20/20 </a:t>
            </a:r>
            <a:r>
              <a:rPr lang="en-GB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 for slid">
            <a:hlinkClick r:id="" action="ppaction://media"/>
            <a:extLst>
              <a:ext uri="{FF2B5EF4-FFF2-40B4-BE49-F238E27FC236}">
                <a16:creationId xmlns:a16="http://schemas.microsoft.com/office/drawing/2014/main" id="{D8B667F0-05C4-F059-2125-4361A477B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937" y="1283845"/>
            <a:ext cx="2219053" cy="39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9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8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y in the office - Eloise Lyons - I2020">
            <a:hlinkClick r:id="" action="ppaction://media"/>
            <a:extLst>
              <a:ext uri="{FF2B5EF4-FFF2-40B4-BE49-F238E27FC236}">
                <a16:creationId xmlns:a16="http://schemas.microsoft.com/office/drawing/2014/main" id="{F6693710-B636-5BCC-904E-282A95458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1143" y="310555"/>
            <a:ext cx="2961714" cy="513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4FB22BF8-F3E5-4918-84D2-2ED4F613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868" y="926432"/>
            <a:ext cx="2538741" cy="2538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7D456-5F66-3279-AD78-1B9D63C9C5FF}"/>
              </a:ext>
            </a:extLst>
          </p:cNvPr>
          <p:cNvSpPr txBox="1"/>
          <p:nvPr/>
        </p:nvSpPr>
        <p:spPr>
          <a:xfrm>
            <a:off x="360868" y="3212468"/>
            <a:ext cx="2430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400" b="1">
                <a:solidFill>
                  <a:schemeClr val="accent3"/>
                </a:solidFill>
                <a:latin typeface="+mj-lt"/>
              </a:rPr>
              <a:t>Register </a:t>
            </a:r>
          </a:p>
          <a:p>
            <a:pPr lvl="0" algn="ctr"/>
            <a:r>
              <a:rPr lang="en-GB" sz="2400" b="1">
                <a:solidFill>
                  <a:schemeClr val="accent3"/>
                </a:solidFill>
                <a:latin typeface="+mj-lt"/>
              </a:rPr>
              <a:t>with Investment20/20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EEEDB-B697-B194-7C51-207CA813D9AB}"/>
              </a:ext>
            </a:extLst>
          </p:cNvPr>
          <p:cNvSpPr txBox="1"/>
          <p:nvPr/>
        </p:nvSpPr>
        <p:spPr>
          <a:xfrm>
            <a:off x="3401930" y="3294085"/>
            <a:ext cx="2249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400" b="1">
                <a:solidFill>
                  <a:schemeClr val="accent3"/>
                </a:solidFill>
                <a:latin typeface="+mj-lt"/>
              </a:rPr>
              <a:t>Prepare your CV </a:t>
            </a:r>
          </a:p>
          <a:p>
            <a:pPr lvl="0" algn="ctr"/>
            <a:r>
              <a:rPr lang="en-GB" sz="2400" b="1">
                <a:solidFill>
                  <a:schemeClr val="accent3"/>
                </a:solidFill>
                <a:latin typeface="+mj-lt"/>
              </a:rPr>
              <a:t>and be open to feedback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289868-701F-531C-06BC-284D36C8E5BD}"/>
              </a:ext>
            </a:extLst>
          </p:cNvPr>
          <p:cNvSpPr txBox="1"/>
          <p:nvPr/>
        </p:nvSpPr>
        <p:spPr>
          <a:xfrm>
            <a:off x="6370725" y="3294085"/>
            <a:ext cx="2249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400" b="1">
                <a:solidFill>
                  <a:schemeClr val="accent3"/>
                </a:solidFill>
                <a:latin typeface="+mj-lt"/>
              </a:rPr>
              <a:t>Apply widely for different opportunities </a:t>
            </a:r>
          </a:p>
        </p:txBody>
      </p:sp>
      <p:pic>
        <p:nvPicPr>
          <p:cNvPr id="18" name="Graphic 17" descr="Inbox with solid fill">
            <a:extLst>
              <a:ext uri="{FF2B5EF4-FFF2-40B4-BE49-F238E27FC236}">
                <a16:creationId xmlns:a16="http://schemas.microsoft.com/office/drawing/2014/main" id="{34E23373-FC85-E04B-CD35-F600110BA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9011" y="1179133"/>
            <a:ext cx="2033335" cy="2033335"/>
          </a:xfrm>
          <a:prstGeom prst="rect">
            <a:avLst/>
          </a:prstGeom>
        </p:spPr>
      </p:pic>
      <p:pic>
        <p:nvPicPr>
          <p:cNvPr id="20" name="Graphic 19" descr="Document with solid fill">
            <a:extLst>
              <a:ext uri="{FF2B5EF4-FFF2-40B4-BE49-F238E27FC236}">
                <a16:creationId xmlns:a16="http://schemas.microsoft.com/office/drawing/2014/main" id="{B3DC0C8A-9D34-1EB6-3665-6C40561C4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6620" y="1290424"/>
            <a:ext cx="1810755" cy="1810755"/>
          </a:xfrm>
          <a:prstGeom prst="rect">
            <a:avLst/>
          </a:prstGeom>
        </p:spPr>
      </p:pic>
      <p:pic>
        <p:nvPicPr>
          <p:cNvPr id="2" name="Graphic 1" descr="Internet with solid fill">
            <a:extLst>
              <a:ext uri="{FF2B5EF4-FFF2-40B4-BE49-F238E27FC236}">
                <a16:creationId xmlns:a16="http://schemas.microsoft.com/office/drawing/2014/main" id="{C129ED4D-42FB-681C-B17F-FDCA93D95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868" y="890259"/>
            <a:ext cx="2538741" cy="2538741"/>
          </a:xfrm>
          <a:prstGeom prst="rect">
            <a:avLst/>
          </a:prstGeom>
        </p:spPr>
      </p:pic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9FD2C5A1-6A37-8D4F-043F-196B62B46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6620" y="1254251"/>
            <a:ext cx="1810755" cy="18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logo for a company">
            <a:extLst>
              <a:ext uri="{FF2B5EF4-FFF2-40B4-BE49-F238E27FC236}">
                <a16:creationId xmlns:a16="http://schemas.microsoft.com/office/drawing/2014/main" id="{360C9C09-8050-FBCC-F531-35FFE0BA7AC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9" r="23396"/>
          <a:stretch/>
        </p:blipFill>
        <p:spPr>
          <a:xfrm>
            <a:off x="6202497" y="4228753"/>
            <a:ext cx="691783" cy="7216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646F43-40D2-55A2-18D6-486F15879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75" y="2231212"/>
            <a:ext cx="964902" cy="596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148A4-58ED-F334-7744-F7FA109F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50" y="975327"/>
            <a:ext cx="601042" cy="292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4DFEE-2B84-8F77-35A0-63C5934E5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87" y="971091"/>
            <a:ext cx="713468" cy="357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CD73D-94FB-304D-2549-B7225E975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340" y="971820"/>
            <a:ext cx="813825" cy="41277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02D31-31C9-2C15-6EAD-A5FC4217B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942" y="929211"/>
            <a:ext cx="813825" cy="412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82736-4B40-865A-8DE6-B8BC27E77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0500" y="921644"/>
            <a:ext cx="563429" cy="416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539981-8273-5D16-3D77-29D6DBF4E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1872" y="977903"/>
            <a:ext cx="647037" cy="328182"/>
          </a:xfrm>
          <a:prstGeom prst="rect">
            <a:avLst/>
          </a:prstGeom>
        </p:spPr>
      </p:pic>
      <p:pic>
        <p:nvPicPr>
          <p:cNvPr id="11" name="Picture 10" descr="A picture containing text, logo, emblem, font&#10;&#10;Description automatically generated">
            <a:extLst>
              <a:ext uri="{FF2B5EF4-FFF2-40B4-BE49-F238E27FC236}">
                <a16:creationId xmlns:a16="http://schemas.microsoft.com/office/drawing/2014/main" id="{C346E36D-7A9C-2AC6-C83F-1BDC4097FB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t="-10754" r="-10754"/>
          <a:stretch/>
        </p:blipFill>
        <p:spPr>
          <a:xfrm>
            <a:off x="5747496" y="787699"/>
            <a:ext cx="832005" cy="482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B068A8-860C-4CA0-1B64-EA50178AA0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5129" y="908335"/>
            <a:ext cx="710340" cy="3602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6C785B-11EC-485D-4C61-7A2E81EED4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04736" y="986243"/>
            <a:ext cx="878470" cy="252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251555-611D-5557-9535-17B64E0078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526" y="1580659"/>
            <a:ext cx="998681" cy="506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447B3C-53D7-F5F7-8E3A-8E64F3F7C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6684" y="1616869"/>
            <a:ext cx="690094" cy="351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99D186-18A9-E7A9-C758-C65063EFE6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01790" y="1672078"/>
            <a:ext cx="767667" cy="387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36A1D-0E3D-5E17-0461-C272E0BE8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4282" y="1675396"/>
            <a:ext cx="690094" cy="3500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4AFF0A-FBA0-28F2-4752-33B062C849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9201" y="1681534"/>
            <a:ext cx="648659" cy="3290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A720A6-4C8A-956B-7E93-550A530FD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52685" y="1694986"/>
            <a:ext cx="645584" cy="327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B92E71-7C84-CDFD-E32B-92582770C5B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13094" y="1692531"/>
            <a:ext cx="705893" cy="3561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AC52E6-4E3A-7686-1CA4-D98F66D44B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28390" y="1590368"/>
            <a:ext cx="541925" cy="412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E51953-8856-A409-8546-FD72DCF5E05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7164" y="2424450"/>
            <a:ext cx="777149" cy="3907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39FDA9-2601-EF04-41F4-194B2A9A3C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024" y="2435583"/>
            <a:ext cx="813827" cy="4127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8BD60D-3871-D4F3-E216-2044AC80FE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05562" y="2432954"/>
            <a:ext cx="840992" cy="4265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439A40-5F84-D6F6-1AD2-E55E9D9AEA9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85265" y="2421344"/>
            <a:ext cx="874442" cy="4755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0A8E48-A5A3-37EF-5E19-01FA55009D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98418" y="2384935"/>
            <a:ext cx="811376" cy="4137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EE43CC-D103-95CD-AD33-C9CFE4994F6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60902" y="2306870"/>
            <a:ext cx="859062" cy="4389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53B26EE-1F12-498B-F749-FE0BBB31547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40112" y="2304880"/>
            <a:ext cx="832004" cy="425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F6197D-F7B7-1B71-69F8-862AFCFEE6A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53034" y="3171955"/>
            <a:ext cx="770770" cy="3888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64934F0-220A-3C08-143F-C0CA3B1D886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0629" y="3145405"/>
            <a:ext cx="944696" cy="4791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CD2838-BBF2-EF9E-43FB-3F9E571383F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62150" y="3082166"/>
            <a:ext cx="698594" cy="3543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93A410-977F-EC82-9DA0-3AAF8B220D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57569" y="3036833"/>
            <a:ext cx="698594" cy="4706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DAEA18-A4D0-D854-AFA5-4E2A9CCB9AF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652988" y="3108852"/>
            <a:ext cx="797815" cy="4023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1DC38F9-1631-9667-C34A-56B91362B69F}"/>
              </a:ext>
            </a:extLst>
          </p:cNvPr>
          <p:cNvSpPr txBox="1"/>
          <p:nvPr/>
        </p:nvSpPr>
        <p:spPr>
          <a:xfrm>
            <a:off x="191576" y="84074"/>
            <a:ext cx="4735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0">
                <a:solidFill>
                  <a:srgbClr val="253746"/>
                </a:solidFill>
                <a:latin typeface="Times"/>
                <a:cs typeface="Times"/>
              </a:rPr>
              <a:t>I</a:t>
            </a:r>
            <a:r>
              <a:rPr lang="en-US" sz="3000" b="1" kern="0">
                <a:solidFill>
                  <a:srgbClr val="253746"/>
                </a:solidFill>
                <a:latin typeface="Times"/>
                <a:ea typeface="+mj-ea"/>
                <a:cs typeface="Times"/>
              </a:rPr>
              <a:t>nvestment20/20 Employers</a:t>
            </a:r>
            <a:endParaRPr lang="en-GB" sz="3000" b="1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18A4F8C-B464-D2F7-7629-70DA7BED8C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547628" y="3099898"/>
            <a:ext cx="773686" cy="3932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487E9E-2521-85E8-0899-DE053BA1655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418139" y="3066133"/>
            <a:ext cx="728705" cy="3703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6B9B653-33B1-03D2-A823-442FC58E621C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t="21997" b="23041"/>
          <a:stretch/>
        </p:blipFill>
        <p:spPr>
          <a:xfrm>
            <a:off x="6243669" y="3172181"/>
            <a:ext cx="1061067" cy="2951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6C9718F-D780-71C2-2653-3A5202F5C40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462021" y="3052697"/>
            <a:ext cx="508294" cy="4389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985FD2E-B857-58E3-D7E0-A78BF202169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9696" y="3883682"/>
            <a:ext cx="690992" cy="3564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6BE28E7-9C38-B6DB-8140-380EC1D13A7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57" y="3898080"/>
            <a:ext cx="896598" cy="4556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8B55975-7ACE-88F0-7758-F3484D55AC6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823424" y="3871699"/>
            <a:ext cx="859151" cy="4343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F0BBA05-22A2-F4BB-737F-04C8B047C90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740644" y="3865848"/>
            <a:ext cx="736394" cy="3742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9898560-CAA3-9C7D-CC75-5F0F61E876D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431876" y="3817411"/>
            <a:ext cx="896598" cy="4415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89C346-3AF2-59E7-C717-401407E6D56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386543" y="3783492"/>
            <a:ext cx="553275" cy="4389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F0F85A4-A3F2-927F-9B93-F4FA8E1D446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997887" y="3811592"/>
            <a:ext cx="762248" cy="3837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4B67E6-B0F7-4341-ED50-CB86018EE555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t="20873" b="20942"/>
          <a:stretch/>
        </p:blipFill>
        <p:spPr>
          <a:xfrm>
            <a:off x="7875999" y="3765939"/>
            <a:ext cx="1094316" cy="3229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1DFABCF-2E43-118A-D273-079B405DCE2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40349" y="4743605"/>
            <a:ext cx="1074646" cy="20682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FB6BA35-277A-F511-50A5-4F3DD5A0FD6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608900" y="4579596"/>
            <a:ext cx="770770" cy="39322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AC31BA-3B83-596E-3787-40E9C70438A1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488921" y="4511627"/>
            <a:ext cx="613010" cy="4663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9566156-8989-1BC4-08F7-FDA6EDBB0D3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206866" y="4529419"/>
            <a:ext cx="916585" cy="4673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303B57-3094-9BFE-C1E3-3E84505C123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201790" y="4511479"/>
            <a:ext cx="869933" cy="43895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BB15C50-FF94-32A9-C61E-37214EC630B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217919" y="4501141"/>
            <a:ext cx="838382" cy="4252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9E06CDC-F3D7-4534-94D7-CCA14B9461D3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939818" y="4448494"/>
            <a:ext cx="860919" cy="43895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78A8627-B8B6-6067-36AD-7085DD3691B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117862" y="4438310"/>
            <a:ext cx="833874" cy="4206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53568AD-C1D2-7545-7E86-04A99703170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35769" y="5371710"/>
            <a:ext cx="817844" cy="4122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A6CAB65-A36D-61D0-3511-AD72403E5513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343312" y="5393835"/>
            <a:ext cx="817844" cy="41481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150257D-7DC0-829C-368B-7A4AD9D382A9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2311382" y="5362514"/>
            <a:ext cx="775279" cy="39322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EF0F90E-347E-C187-417D-764CE5EC494D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236887" y="5325941"/>
            <a:ext cx="703159" cy="4023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20CC70D-8F30-7616-C404-B986726DAA7F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090272" y="5298506"/>
            <a:ext cx="842889" cy="42980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5216B3D-7329-7613-BB20-B5249096C9A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153127" y="5265408"/>
            <a:ext cx="865426" cy="43895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DA87622-1347-4043-1402-CDCEE75C537E}"/>
              </a:ext>
            </a:extLst>
          </p:cNvPr>
          <p:cNvPicPr>
            <a:picLocks noChangeAspect="1"/>
          </p:cNvPicPr>
          <p:nvPr/>
        </p:nvPicPr>
        <p:blipFill rotWithShape="1">
          <a:blip r:embed="rId60"/>
          <a:srcRect l="12273" r="14360"/>
          <a:stretch/>
        </p:blipFill>
        <p:spPr>
          <a:xfrm>
            <a:off x="8253422" y="5223749"/>
            <a:ext cx="695198" cy="48060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12224C1-66A9-B5BB-402E-AF632CC2AFE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083387" y="5311263"/>
            <a:ext cx="919514" cy="46638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EF2E832-BA2A-E933-6687-88DE0723B9F6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168779" y="5308738"/>
            <a:ext cx="860919" cy="4366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58D21EA-79AC-D07B-19FE-7F0E452CD41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40469" y="5777647"/>
            <a:ext cx="987638" cy="845894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D4429D93-78C2-BC04-6970-9C503A2F590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07" y="3799725"/>
            <a:ext cx="910698" cy="455349"/>
          </a:xfrm>
          <a:prstGeom prst="rect">
            <a:avLst/>
          </a:prstGeom>
        </p:spPr>
      </p:pic>
      <p:pic>
        <p:nvPicPr>
          <p:cNvPr id="37" name="Picture 36" descr="A logo with black text&#10;&#10;Description automatically generated">
            <a:extLst>
              <a:ext uri="{FF2B5EF4-FFF2-40B4-BE49-F238E27FC236}">
                <a16:creationId xmlns:a16="http://schemas.microsoft.com/office/drawing/2014/main" id="{A65BC7EE-90AB-788E-94D4-D8047ED58F15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74" y="3833222"/>
            <a:ext cx="869933" cy="434967"/>
          </a:xfrm>
          <a:prstGeom prst="rect">
            <a:avLst/>
          </a:prstGeom>
        </p:spPr>
      </p:pic>
      <p:pic>
        <p:nvPicPr>
          <p:cNvPr id="35" name="Picture 3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496FB7-9D61-2FC0-1981-4BCAC288D34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2" y="1639439"/>
            <a:ext cx="813827" cy="350315"/>
          </a:xfrm>
          <a:prstGeom prst="rect">
            <a:avLst/>
          </a:prstGeom>
        </p:spPr>
      </p:pic>
      <p:pic>
        <p:nvPicPr>
          <p:cNvPr id="15" name="Picture 14" descr="A green and white sign with text&#10;&#10;Description automatically generated">
            <a:extLst>
              <a:ext uri="{FF2B5EF4-FFF2-40B4-BE49-F238E27FC236}">
                <a16:creationId xmlns:a16="http://schemas.microsoft.com/office/drawing/2014/main" id="{8B291084-397B-596F-2783-E4FCE2B6D87B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05" y="2365514"/>
            <a:ext cx="773686" cy="386843"/>
          </a:xfrm>
          <a:prstGeom prst="rect">
            <a:avLst/>
          </a:prstGeom>
        </p:spPr>
      </p:pic>
      <p:pic>
        <p:nvPicPr>
          <p:cNvPr id="39" name="Picture 38" descr="A logo with a triangle and a letter&#10;&#10;Description automatically generated">
            <a:extLst>
              <a:ext uri="{FF2B5EF4-FFF2-40B4-BE49-F238E27FC236}">
                <a16:creationId xmlns:a16="http://schemas.microsoft.com/office/drawing/2014/main" id="{FEB0F047-ABEB-6BCC-F576-DB35FB851C9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61" y="3029982"/>
            <a:ext cx="877409" cy="438705"/>
          </a:xfrm>
          <a:prstGeom prst="rect">
            <a:avLst/>
          </a:prstGeom>
        </p:spPr>
      </p:pic>
      <p:pic>
        <p:nvPicPr>
          <p:cNvPr id="40" name="Picture 3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5E35434-991F-444B-A35C-16F11573780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r="9793"/>
          <a:stretch/>
        </p:blipFill>
        <p:spPr>
          <a:xfrm>
            <a:off x="8179927" y="857497"/>
            <a:ext cx="842188" cy="487681"/>
          </a:xfrm>
          <a:prstGeom prst="rect">
            <a:avLst/>
          </a:prstGeom>
        </p:spPr>
      </p:pic>
      <p:pic>
        <p:nvPicPr>
          <p:cNvPr id="59" name="Picture 5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611A2DE-3E5F-4A99-F69E-5694C9D9782E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01" y="958771"/>
            <a:ext cx="842188" cy="421094"/>
          </a:xfrm>
          <a:prstGeom prst="rect">
            <a:avLst/>
          </a:prstGeom>
        </p:spPr>
      </p:pic>
      <p:pic>
        <p:nvPicPr>
          <p:cNvPr id="70" name="Picture 6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DAFABC-2398-C0D2-8860-B6AC8CC70C07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03" y="1639439"/>
            <a:ext cx="975362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V_20_20_Icon_purple RGB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0" t="3598" r="37127" b="70957"/>
          <a:stretch/>
        </p:blipFill>
        <p:spPr>
          <a:xfrm>
            <a:off x="6406957" y="1383989"/>
            <a:ext cx="2847998" cy="2818249"/>
          </a:xfrm>
          <a:prstGeom prst="rect">
            <a:avLst/>
          </a:prstGeom>
        </p:spPr>
      </p:pic>
      <p:pic>
        <p:nvPicPr>
          <p:cNvPr id="3" name="Picture 2" descr="INV_20_20_Icon_Blue RGB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5" t="35171" r="38459" b="38451"/>
          <a:stretch/>
        </p:blipFill>
        <p:spPr>
          <a:xfrm>
            <a:off x="6293093" y="-149588"/>
            <a:ext cx="2517925" cy="2848616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1608302" y="6244899"/>
            <a:ext cx="3826376" cy="511627"/>
          </a:xfrm>
          <a:prstGeom prst="rect">
            <a:avLst/>
          </a:prstGeom>
        </p:spPr>
        <p:txBody>
          <a:bodyPr lIns="91425" tIns="45713" rIns="91425" bIns="45713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 descr="iStock-522523569 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69" y="1944269"/>
            <a:ext cx="4024382" cy="38681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07A22F3-FD9D-97F6-70F3-5F00F42838C9}"/>
              </a:ext>
            </a:extLst>
          </p:cNvPr>
          <p:cNvSpPr txBox="1"/>
          <p:nvPr/>
        </p:nvSpPr>
        <p:spPr>
          <a:xfrm>
            <a:off x="272726" y="5473549"/>
            <a:ext cx="31393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Scan here to register and to see our latest jobs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E9FE2-6EE3-95C4-97CE-CA70801ED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4" y="979551"/>
            <a:ext cx="1933575" cy="19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18F24-DF6F-CF69-92FF-4B93381E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64" y="3459193"/>
            <a:ext cx="1932599" cy="1932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A767C-07F6-1B92-94B5-6D969BC37CE7}"/>
              </a:ext>
            </a:extLst>
          </p:cNvPr>
          <p:cNvSpPr txBox="1"/>
          <p:nvPr/>
        </p:nvSpPr>
        <p:spPr>
          <a:xfrm>
            <a:off x="2829030" y="3143002"/>
            <a:ext cx="17321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+mj-lt"/>
                <a:ea typeface="+mn-ea"/>
                <a:cs typeface="Times" panose="02020603050405020304" pitchFamily="18" charset="0"/>
              </a:rPr>
              <a:t>TikTok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73532A55-5549-6C81-5541-73873DB4A7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30742" y="3475773"/>
            <a:ext cx="1974888" cy="197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969F0C-30EB-D59B-956F-689BD997E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7795" y="857799"/>
            <a:ext cx="2052770" cy="20527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83138F-F92A-9E91-535F-D86BADD40CE6}"/>
              </a:ext>
            </a:extLst>
          </p:cNvPr>
          <p:cNvSpPr txBox="1">
            <a:spLocks/>
          </p:cNvSpPr>
          <p:nvPr/>
        </p:nvSpPr>
        <p:spPr>
          <a:xfrm>
            <a:off x="253180" y="373507"/>
            <a:ext cx="1847622" cy="610834"/>
          </a:xfrm>
          <a:prstGeom prst="rect">
            <a:avLst/>
          </a:prstGeom>
        </p:spPr>
        <p:txBody>
          <a:bodyPr lIns="91425" tIns="45713" rIns="91425" bIns="45713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ea typeface="+mj-ea"/>
                <a:cs typeface="Times"/>
              </a:rPr>
              <a:t>Registration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00E9D-4153-BE48-B25C-F93D3E19A618}"/>
              </a:ext>
            </a:extLst>
          </p:cNvPr>
          <p:cNvSpPr txBox="1"/>
          <p:nvPr/>
        </p:nvSpPr>
        <p:spPr>
          <a:xfrm>
            <a:off x="272726" y="3145559"/>
            <a:ext cx="1498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+mj-lt"/>
                <a:ea typeface="+mn-ea"/>
                <a:cs typeface="Times" panose="02020603050405020304" pitchFamily="18" charset="0"/>
              </a:rPr>
              <a:t>Latest Jobs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B33BFF-465B-3B6D-B147-C5ABC8DEB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4" y="984341"/>
            <a:ext cx="1933575" cy="19335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270FF7A-2FBF-CDAD-AD01-E4D85AC16CBD}"/>
              </a:ext>
            </a:extLst>
          </p:cNvPr>
          <p:cNvSpPr txBox="1">
            <a:spLocks/>
          </p:cNvSpPr>
          <p:nvPr/>
        </p:nvSpPr>
        <p:spPr>
          <a:xfrm>
            <a:off x="2745565" y="303926"/>
            <a:ext cx="1776623" cy="774975"/>
          </a:xfrm>
          <a:prstGeom prst="rect">
            <a:avLst/>
          </a:prstGeom>
        </p:spPr>
        <p:txBody>
          <a:bodyPr lIns="91425" tIns="45713" rIns="91425" bIns="45713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ea typeface="+mj-ea"/>
                <a:cs typeface="Times"/>
              </a:rPr>
              <a:t>Instagram</a:t>
            </a: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ea typeface="+mj-ea"/>
                <a:cs typeface="Times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F16F6B-FE2E-35B3-9310-39ED1383E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7795" y="862589"/>
            <a:ext cx="2052770" cy="20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191653" y="3739127"/>
            <a:ext cx="2751118" cy="3704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GB" sz="1400" b="0">
                <a:solidFill>
                  <a:srgbClr val="FFFFFF"/>
                </a:solidFill>
                <a:latin typeface="Arial"/>
                <a:cs typeface="Arial"/>
              </a:rPr>
              <a:t>investment2020.org.uk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90402" y="2477103"/>
            <a:ext cx="5165566" cy="1168119"/>
          </a:xfrm>
          <a:prstGeom prst="rect">
            <a:avLst/>
          </a:prstGeom>
        </p:spPr>
        <p:txBody>
          <a:bodyPr lIns="91425" tIns="45713" rIns="91425" bIns="45713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3" name="Picture 2" descr="Investment_20_20_lock_up_rgb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97" y="4872945"/>
            <a:ext cx="1966071" cy="16795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46325" y="4099554"/>
            <a:ext cx="1465694" cy="230546"/>
            <a:chOff x="6755146" y="4109608"/>
            <a:chExt cx="2099245" cy="330200"/>
          </a:xfrm>
        </p:grpSpPr>
        <p:pic>
          <p:nvPicPr>
            <p:cNvPr id="15" name="Picture 14" descr="Fb-icon[1]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146" y="4109608"/>
              <a:ext cx="317500" cy="317500"/>
            </a:xfrm>
            <a:prstGeom prst="rect">
              <a:avLst/>
            </a:prstGeom>
          </p:spPr>
        </p:pic>
        <p:pic>
          <p:nvPicPr>
            <p:cNvPr id="16" name="Picture 15" descr="instagram-icon[1]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516" y="4109608"/>
              <a:ext cx="330200" cy="330200"/>
            </a:xfrm>
            <a:prstGeom prst="rect">
              <a:avLst/>
            </a:prstGeom>
          </p:spPr>
        </p:pic>
        <p:pic>
          <p:nvPicPr>
            <p:cNvPr id="17" name="Picture 16" descr="Linkedin-icon[1]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450" y="4109608"/>
              <a:ext cx="317500" cy="317500"/>
            </a:xfrm>
            <a:prstGeom prst="rect">
              <a:avLst/>
            </a:prstGeom>
          </p:spPr>
        </p:pic>
        <p:pic>
          <p:nvPicPr>
            <p:cNvPr id="18" name="Picture 17" descr="Twitter-icon[1]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171" y="4109608"/>
              <a:ext cx="317500" cy="317500"/>
            </a:xfrm>
            <a:prstGeom prst="rect">
              <a:avLst/>
            </a:prstGeom>
          </p:spPr>
        </p:pic>
        <p:pic>
          <p:nvPicPr>
            <p:cNvPr id="19" name="Picture 18" descr="Youtube-icon[1]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6891" y="4109608"/>
              <a:ext cx="3175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74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Investment management industry - Be surprised by who works here….">
            <a:hlinkClick r:id="" action="ppaction://media"/>
            <a:extLst>
              <a:ext uri="{FF2B5EF4-FFF2-40B4-BE49-F238E27FC236}">
                <a16:creationId xmlns:a16="http://schemas.microsoft.com/office/drawing/2014/main" id="{C71E66B6-8A42-A8A5-C792-8B33C832F0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2386" y="529390"/>
            <a:ext cx="8539227" cy="48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1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FC25F3-8706-66B3-DAD5-4B842504C3F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95274" y="1583853"/>
            <a:ext cx="8753451" cy="23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9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What is Asset Management? | Episode 1">
            <a:hlinkClick r:id="" action="ppaction://media"/>
            <a:extLst>
              <a:ext uri="{FF2B5EF4-FFF2-40B4-BE49-F238E27FC236}">
                <a16:creationId xmlns:a16="http://schemas.microsoft.com/office/drawing/2014/main" id="{EA093EF2-0CBF-D297-8A3F-9297F61B6B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6918" y="541421"/>
            <a:ext cx="8390163" cy="4740442"/>
          </a:xfrm>
          <a:prstGeom prst="rect">
            <a:avLst/>
          </a:prstGeom>
        </p:spPr>
      </p:pic>
      <p:pic>
        <p:nvPicPr>
          <p:cNvPr id="2" name="Online Media 5" title="What is Asset Management? | Episode 1">
            <a:hlinkClick r:id="" action="ppaction://media"/>
            <a:extLst>
              <a:ext uri="{FF2B5EF4-FFF2-40B4-BE49-F238E27FC236}">
                <a16:creationId xmlns:a16="http://schemas.microsoft.com/office/drawing/2014/main" id="{9D21E31C-19AB-0B7E-CD70-6AAA94C7AF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6918" y="534843"/>
            <a:ext cx="8390163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orange and purple objects&#10;&#10;Description automatically generated">
            <a:extLst>
              <a:ext uri="{FF2B5EF4-FFF2-40B4-BE49-F238E27FC236}">
                <a16:creationId xmlns:a16="http://schemas.microsoft.com/office/drawing/2014/main" id="{6B58A45C-27B9-3B39-EA9D-BF393384C5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58" y="463827"/>
            <a:ext cx="8376484" cy="4711773"/>
          </a:xfrm>
          <a:prstGeom prst="rect">
            <a:avLst/>
          </a:prstGeom>
        </p:spPr>
      </p:pic>
      <p:pic>
        <p:nvPicPr>
          <p:cNvPr id="24" name="Picture 23" descr="A white line drawing of a group of people and a flower&#10;&#10;Description automatically generated">
            <a:extLst>
              <a:ext uri="{FF2B5EF4-FFF2-40B4-BE49-F238E27FC236}">
                <a16:creationId xmlns:a16="http://schemas.microsoft.com/office/drawing/2014/main" id="{6A7ABD1D-472E-7F42-4B61-B355CD4F1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47" y="1409936"/>
            <a:ext cx="5794415" cy="32593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DF1013-4B39-CA4B-A7EC-5751F7C47EF7}"/>
              </a:ext>
            </a:extLst>
          </p:cNvPr>
          <p:cNvSpPr txBox="1"/>
          <p:nvPr/>
        </p:nvSpPr>
        <p:spPr>
          <a:xfrm>
            <a:off x="2852670" y="5382027"/>
            <a:ext cx="502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81CB30-1BF8-391F-733A-B2778CD40949}"/>
              </a:ext>
            </a:extLst>
          </p:cNvPr>
          <p:cNvSpPr txBox="1"/>
          <p:nvPr/>
        </p:nvSpPr>
        <p:spPr>
          <a:xfrm>
            <a:off x="3619515" y="1179308"/>
            <a:ext cx="2180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accent3"/>
                </a:solidFill>
                <a:latin typeface="Calibri"/>
                <a:cs typeface="Calibri"/>
              </a:rPr>
              <a:t>Environmental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D72568-9B99-DB5A-BE1D-5FEBF7026F34}"/>
              </a:ext>
            </a:extLst>
          </p:cNvPr>
          <p:cNvSpPr txBox="1"/>
          <p:nvPr/>
        </p:nvSpPr>
        <p:spPr>
          <a:xfrm>
            <a:off x="2544407" y="4434116"/>
            <a:ext cx="191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accent3"/>
                </a:solidFill>
                <a:latin typeface="Calibri"/>
                <a:cs typeface="Calibri"/>
              </a:rPr>
              <a:t>Governance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DA8A5D-708E-7642-F884-859FBEBAFB8C}"/>
              </a:ext>
            </a:extLst>
          </p:cNvPr>
          <p:cNvSpPr txBox="1"/>
          <p:nvPr/>
        </p:nvSpPr>
        <p:spPr>
          <a:xfrm>
            <a:off x="5464205" y="4436912"/>
            <a:ext cx="101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accent3"/>
                </a:solidFill>
                <a:latin typeface="Calibri"/>
                <a:cs typeface="Calibri"/>
              </a:rPr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121411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9C6EAC-4FB7-FB40-014F-0A70E421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47" y="518963"/>
            <a:ext cx="8146301" cy="2318643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B4A167A-AFB8-636A-6C0F-92E098FE336E}"/>
              </a:ext>
            </a:extLst>
          </p:cNvPr>
          <p:cNvSpPr txBox="1">
            <a:spLocks/>
          </p:cNvSpPr>
          <p:nvPr/>
        </p:nvSpPr>
        <p:spPr bwMode="auto">
          <a:xfrm>
            <a:off x="91889" y="2859023"/>
            <a:ext cx="2589252" cy="209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24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</a:p>
          <a:p>
            <a:pPr algn="ctr"/>
            <a:endParaRPr lang="en-GB" sz="16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manager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analyst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&amp;distribution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operations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more…</a:t>
            </a:r>
          </a:p>
          <a:p>
            <a:pPr algn="ctr"/>
            <a:endParaRPr lang="en-GB" sz="16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CA72325-45A3-C2F4-F7BA-0FCABCDF776B}"/>
              </a:ext>
            </a:extLst>
          </p:cNvPr>
          <p:cNvSpPr txBox="1">
            <a:spLocks/>
          </p:cNvSpPr>
          <p:nvPr/>
        </p:nvSpPr>
        <p:spPr bwMode="auto">
          <a:xfrm>
            <a:off x="2992143" y="2837606"/>
            <a:ext cx="3159707" cy="88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24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 algn="ctr"/>
            <a:endParaRPr lang="en-GB" sz="16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Accounting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and social media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more…</a:t>
            </a:r>
          </a:p>
          <a:p>
            <a:pPr algn="ctr"/>
            <a:endParaRPr lang="en-GB" sz="16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F934561-6F21-736A-4CE9-77A69B06F0B6}"/>
              </a:ext>
            </a:extLst>
          </p:cNvPr>
          <p:cNvSpPr txBox="1">
            <a:spLocks/>
          </p:cNvSpPr>
          <p:nvPr/>
        </p:nvSpPr>
        <p:spPr bwMode="auto">
          <a:xfrm>
            <a:off x="5892404" y="2859023"/>
            <a:ext cx="3159707" cy="88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24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&amp; SYSTEMS</a:t>
            </a:r>
          </a:p>
          <a:p>
            <a:pPr algn="ctr"/>
            <a:endParaRPr lang="en-GB" sz="18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engineer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adoption</a:t>
            </a:r>
          </a:p>
          <a:p>
            <a:pPr algn="ctr"/>
            <a:r>
              <a:rPr lang="en-GB" sz="1600" b="1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more…</a:t>
            </a:r>
          </a:p>
          <a:p>
            <a:pPr algn="ctr"/>
            <a:endParaRPr lang="en-GB" sz="18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4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183B43-D0F6-22ED-E176-FCEDFBDF5766}"/>
              </a:ext>
            </a:extLst>
          </p:cNvPr>
          <p:cNvSpPr txBox="1">
            <a:spLocks/>
          </p:cNvSpPr>
          <p:nvPr/>
        </p:nvSpPr>
        <p:spPr bwMode="auto">
          <a:xfrm>
            <a:off x="194465" y="4295273"/>
            <a:ext cx="1675441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 manage, develop and support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workforce</a:t>
            </a:r>
          </a:p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Search Inventory with solid fill">
            <a:extLst>
              <a:ext uri="{FF2B5EF4-FFF2-40B4-BE49-F238E27FC236}">
                <a16:creationId xmlns:a16="http://schemas.microsoft.com/office/drawing/2014/main" id="{CEC15DA4-ED2D-6410-D955-7FDB40D31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256" y="317679"/>
            <a:ext cx="914400" cy="914400"/>
          </a:xfrm>
          <a:prstGeom prst="rect">
            <a:avLst/>
          </a:prstGeom>
        </p:spPr>
      </p:pic>
      <p:pic>
        <p:nvPicPr>
          <p:cNvPr id="14" name="Graphic 13" descr="Questions with solid fill">
            <a:extLst>
              <a:ext uri="{FF2B5EF4-FFF2-40B4-BE49-F238E27FC236}">
                <a16:creationId xmlns:a16="http://schemas.microsoft.com/office/drawing/2014/main" id="{AFD263E2-357E-9BBE-6184-E3BDEB5AD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6425" y="317679"/>
            <a:ext cx="914400" cy="914400"/>
          </a:xfrm>
          <a:prstGeom prst="rect">
            <a:avLst/>
          </a:prstGeom>
        </p:spPr>
      </p:pic>
      <p:pic>
        <p:nvPicPr>
          <p:cNvPr id="16" name="Graphic 15" descr="Marketing with solid fill">
            <a:extLst>
              <a:ext uri="{FF2B5EF4-FFF2-40B4-BE49-F238E27FC236}">
                <a16:creationId xmlns:a16="http://schemas.microsoft.com/office/drawing/2014/main" id="{D95C774F-6858-C5AA-2BC0-76D2F40ED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1961" y="317679"/>
            <a:ext cx="914400" cy="914400"/>
          </a:xfrm>
          <a:prstGeom prst="rect">
            <a:avLst/>
          </a:prstGeom>
        </p:spPr>
      </p:pic>
      <p:pic>
        <p:nvPicPr>
          <p:cNvPr id="18" name="Graphic 17" descr="Upward trend with solid fill">
            <a:extLst>
              <a:ext uri="{FF2B5EF4-FFF2-40B4-BE49-F238E27FC236}">
                <a16:creationId xmlns:a16="http://schemas.microsoft.com/office/drawing/2014/main" id="{B2ADD0B3-FE16-A169-903E-D97FB307E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4321" y="355775"/>
            <a:ext cx="914400" cy="914400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4FF7DDF7-F6D6-630A-841A-8D126BE085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96937" y="304400"/>
            <a:ext cx="914400" cy="914400"/>
          </a:xfrm>
          <a:prstGeom prst="rect">
            <a:avLst/>
          </a:prstGeom>
        </p:spPr>
      </p:pic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7473F701-393B-AD86-F770-AF904916E960}"/>
              </a:ext>
            </a:extLst>
          </p:cNvPr>
          <p:cNvSpPr txBox="1">
            <a:spLocks/>
          </p:cNvSpPr>
          <p:nvPr/>
        </p:nvSpPr>
        <p:spPr bwMode="auto">
          <a:xfrm>
            <a:off x="-40242" y="996357"/>
            <a:ext cx="1870330" cy="20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specialists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</a:t>
            </a:r>
          </a:p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DC26500-7E81-5FFC-3DE2-58197E9C4F76}"/>
              </a:ext>
            </a:extLst>
          </p:cNvPr>
          <p:cNvSpPr txBox="1">
            <a:spLocks/>
          </p:cNvSpPr>
          <p:nvPr/>
        </p:nvSpPr>
        <p:spPr bwMode="auto">
          <a:xfrm>
            <a:off x="1413116" y="1008391"/>
            <a:ext cx="1721290" cy="20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to potential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new clients</a:t>
            </a:r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E9EC678E-B066-8E02-D2F3-55FE2D2DCCA4}"/>
              </a:ext>
            </a:extLst>
          </p:cNvPr>
          <p:cNvSpPr txBox="1">
            <a:spLocks/>
          </p:cNvSpPr>
          <p:nvPr/>
        </p:nvSpPr>
        <p:spPr bwMode="auto">
          <a:xfrm>
            <a:off x="2969751" y="1043362"/>
            <a:ext cx="1622453" cy="20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services support clients to understand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investments </a:t>
            </a:r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4BDCC5A-6B86-2125-56B0-A684CDB8B23E}"/>
              </a:ext>
            </a:extLst>
          </p:cNvPr>
          <p:cNvSpPr txBox="1">
            <a:spLocks/>
          </p:cNvSpPr>
          <p:nvPr/>
        </p:nvSpPr>
        <p:spPr bwMode="auto">
          <a:xfrm>
            <a:off x="1977626" y="4295272"/>
            <a:ext cx="1675441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enable global operation on sophisticated platforms</a:t>
            </a:r>
          </a:p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A8605273-9F19-24BF-E552-2D120E4BA859}"/>
              </a:ext>
            </a:extLst>
          </p:cNvPr>
          <p:cNvSpPr txBox="1">
            <a:spLocks/>
          </p:cNvSpPr>
          <p:nvPr/>
        </p:nvSpPr>
        <p:spPr bwMode="auto">
          <a:xfrm>
            <a:off x="3759434" y="4295272"/>
            <a:ext cx="1675441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and legal ensure the company operate within regulatory rules</a:t>
            </a:r>
          </a:p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C0B2BF-D631-C284-9BD8-DDD136F8923C}"/>
              </a:ext>
            </a:extLst>
          </p:cNvPr>
          <p:cNvSpPr txBox="1">
            <a:spLocks/>
          </p:cNvSpPr>
          <p:nvPr/>
        </p:nvSpPr>
        <p:spPr bwMode="auto">
          <a:xfrm>
            <a:off x="5527373" y="4283239"/>
            <a:ext cx="1675441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and accountancy ensure the company is financially viable</a:t>
            </a:r>
          </a:p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6493636E-DD4D-5650-4643-9AA909090493}"/>
              </a:ext>
            </a:extLst>
          </p:cNvPr>
          <p:cNvSpPr txBox="1">
            <a:spLocks/>
          </p:cNvSpPr>
          <p:nvPr/>
        </p:nvSpPr>
        <p:spPr bwMode="auto">
          <a:xfrm>
            <a:off x="7135251" y="4283239"/>
            <a:ext cx="1675441" cy="141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provide critical information to help make business and investment decisions</a:t>
            </a:r>
          </a:p>
          <a:p>
            <a:pPr algn="ctr"/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72139005-B51F-3B01-B0A4-B2B66E38E962}"/>
              </a:ext>
            </a:extLst>
          </p:cNvPr>
          <p:cNvSpPr txBox="1">
            <a:spLocks/>
          </p:cNvSpPr>
          <p:nvPr/>
        </p:nvSpPr>
        <p:spPr bwMode="auto">
          <a:xfrm>
            <a:off x="4519575" y="1133762"/>
            <a:ext cx="1622453" cy="20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Analysts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new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opportunities</a:t>
            </a:r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3956D87-95E0-7368-6E61-2E104F792E4A}"/>
              </a:ext>
            </a:extLst>
          </p:cNvPr>
          <p:cNvSpPr txBox="1">
            <a:spLocks/>
          </p:cNvSpPr>
          <p:nvPr/>
        </p:nvSpPr>
        <p:spPr bwMode="auto">
          <a:xfrm>
            <a:off x="6008380" y="1069615"/>
            <a:ext cx="1622453" cy="20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managers look after their </a:t>
            </a: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clients investments  </a:t>
            </a:r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510C1FE0-81B7-A897-1489-EACF8F7A401F}"/>
              </a:ext>
            </a:extLst>
          </p:cNvPr>
          <p:cNvSpPr/>
          <p:nvPr/>
        </p:nvSpPr>
        <p:spPr>
          <a:xfrm rot="16200000">
            <a:off x="4349415" y="-1117281"/>
            <a:ext cx="445169" cy="8359989"/>
          </a:xfrm>
          <a:prstGeom prst="rightBrace">
            <a:avLst/>
          </a:prstGeom>
          <a:solidFill>
            <a:schemeClr val="accent3"/>
          </a:solidFill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Graphic 33" descr="Group success with solid fill">
            <a:extLst>
              <a:ext uri="{FF2B5EF4-FFF2-40B4-BE49-F238E27FC236}">
                <a16:creationId xmlns:a16="http://schemas.microsoft.com/office/drawing/2014/main" id="{0792566E-7A13-D3C9-3373-1CE7812E7A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4985" y="3368839"/>
            <a:ext cx="914400" cy="914400"/>
          </a:xfrm>
          <a:prstGeom prst="rect">
            <a:avLst/>
          </a:prstGeom>
        </p:spPr>
      </p:pic>
      <p:pic>
        <p:nvPicPr>
          <p:cNvPr id="36" name="Graphic 35" descr="Internet with solid fill">
            <a:extLst>
              <a:ext uri="{FF2B5EF4-FFF2-40B4-BE49-F238E27FC236}">
                <a16:creationId xmlns:a16="http://schemas.microsoft.com/office/drawing/2014/main" id="{1C92515D-9156-72B8-E568-641D0777B2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14681" y="3368839"/>
            <a:ext cx="914400" cy="914400"/>
          </a:xfrm>
          <a:prstGeom prst="rect">
            <a:avLst/>
          </a:prstGeom>
        </p:spPr>
      </p:pic>
      <p:pic>
        <p:nvPicPr>
          <p:cNvPr id="38" name="Graphic 37" descr="Scales of justice with solid fill">
            <a:extLst>
              <a:ext uri="{FF2B5EF4-FFF2-40B4-BE49-F238E27FC236}">
                <a16:creationId xmlns:a16="http://schemas.microsoft.com/office/drawing/2014/main" id="{1467FD13-407D-8599-5774-2FDCC77F79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9954" y="3283457"/>
            <a:ext cx="914400" cy="914400"/>
          </a:xfrm>
          <a:prstGeom prst="rect">
            <a:avLst/>
          </a:prstGeom>
        </p:spPr>
      </p:pic>
      <p:pic>
        <p:nvPicPr>
          <p:cNvPr id="40" name="Graphic 39" descr="Coins outline">
            <a:extLst>
              <a:ext uri="{FF2B5EF4-FFF2-40B4-BE49-F238E27FC236}">
                <a16:creationId xmlns:a16="http://schemas.microsoft.com/office/drawing/2014/main" id="{D5F3B397-F500-17F1-62D5-58275DB020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89094" y="3368839"/>
            <a:ext cx="914400" cy="914400"/>
          </a:xfrm>
          <a:prstGeom prst="rect">
            <a:avLst/>
          </a:prstGeom>
        </p:spPr>
      </p:pic>
      <p:pic>
        <p:nvPicPr>
          <p:cNvPr id="42" name="Graphic 41" descr="Presentation with pie chart with solid fill">
            <a:extLst>
              <a:ext uri="{FF2B5EF4-FFF2-40B4-BE49-F238E27FC236}">
                <a16:creationId xmlns:a16="http://schemas.microsoft.com/office/drawing/2014/main" id="{38962873-DF71-F636-5F15-D93B07FCB7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15771" y="3284621"/>
            <a:ext cx="914400" cy="914400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F191EB0-968B-3DFD-8090-E01EC55FBDC0}"/>
              </a:ext>
            </a:extLst>
          </p:cNvPr>
          <p:cNvSpPr txBox="1">
            <a:spLocks/>
          </p:cNvSpPr>
          <p:nvPr/>
        </p:nvSpPr>
        <p:spPr bwMode="auto">
          <a:xfrm>
            <a:off x="7461738" y="1069615"/>
            <a:ext cx="1622453" cy="20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283"/>
              </a:spcAft>
              <a:buFont typeface="Arial" panose="020B0604020202020204" pitchFamily="34" charset="0"/>
              <a:defRPr sz="754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defRPr lang="en-US" sz="754">
                <a:solidFill>
                  <a:schemeClr val="accent2"/>
                </a:solidFill>
                <a:latin typeface="+mn-lt"/>
              </a:defRPr>
            </a:lvl2pPr>
            <a:lvl3pPr marL="215900" indent="-215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3pPr>
            <a:lvl4pPr marL="431800" indent="-215900" algn="l" defTabSz="746125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54">
                <a:solidFill>
                  <a:schemeClr val="accent2"/>
                </a:solidFill>
                <a:latin typeface="+mn-lt"/>
              </a:defRPr>
            </a:lvl4pPr>
            <a:lvl5pPr marL="647700" algn="l" rtl="0" eaLnBrk="0" fontAlgn="base" hangingPunct="0">
              <a:spcBef>
                <a:spcPct val="0"/>
              </a:spcBef>
              <a:spcAft>
                <a:spcPts val="600"/>
              </a:spcAft>
              <a:buFont typeface="Times CE"/>
              <a:defRPr sz="754">
                <a:solidFill>
                  <a:schemeClr val="accent2"/>
                </a:solidFill>
                <a:latin typeface="+mn-lt"/>
              </a:defRPr>
            </a:lvl5pPr>
            <a:lvl6pPr marL="180641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6pPr>
            <a:lvl7pPr marL="230426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7pPr>
            <a:lvl8pPr marL="2802108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8pPr>
            <a:lvl9pPr marL="3299953" indent="-19187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Times CE" pitchFamily="48" charset="-18"/>
              <a:buChar char="-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endParaRPr lang="en-GB" sz="16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operations implement the end-to-end investment process</a:t>
            </a:r>
            <a:endParaRPr lang="en-GB" sz="240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Workflow with solid fill">
            <a:extLst>
              <a:ext uri="{FF2B5EF4-FFF2-40B4-BE49-F238E27FC236}">
                <a16:creationId xmlns:a16="http://schemas.microsoft.com/office/drawing/2014/main" id="{BA6BEFE9-27A6-CC36-8903-74A9C390A9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815764" y="364438"/>
            <a:ext cx="914400" cy="914400"/>
          </a:xfrm>
          <a:prstGeom prst="rect">
            <a:avLst/>
          </a:prstGeom>
        </p:spPr>
      </p:pic>
      <p:pic>
        <p:nvPicPr>
          <p:cNvPr id="3" name="Graphic 2" descr="Search Inventory with solid fill">
            <a:extLst>
              <a:ext uri="{FF2B5EF4-FFF2-40B4-BE49-F238E27FC236}">
                <a16:creationId xmlns:a16="http://schemas.microsoft.com/office/drawing/2014/main" id="{A5E29900-FF69-87BA-19F0-7D97058D6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383" y="304400"/>
            <a:ext cx="914400" cy="914400"/>
          </a:xfrm>
          <a:prstGeom prst="rect">
            <a:avLst/>
          </a:prstGeom>
        </p:spPr>
      </p:pic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D7F2703F-0A0E-A8EC-ACCD-848B31048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3552" y="30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ext on a purple background&#10;&#10;Description automatically generated">
            <a:extLst>
              <a:ext uri="{FF2B5EF4-FFF2-40B4-BE49-F238E27FC236}">
                <a16:creationId xmlns:a16="http://schemas.microsoft.com/office/drawing/2014/main" id="{F0BD7057-74FB-9517-A9DC-C8CB6BE04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9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3B56A9-2C33-832D-02B2-1A61FB131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oup of icons with text&#10;&#10;Description automatically generated">
            <a:extLst>
              <a:ext uri="{FF2B5EF4-FFF2-40B4-BE49-F238E27FC236}">
                <a16:creationId xmlns:a16="http://schemas.microsoft.com/office/drawing/2014/main" id="{651F351D-AF94-0C78-B26C-A1C255B68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54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80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Blank">
  <a:themeElements>
    <a:clrScheme name="i2020">
      <a:dk1>
        <a:srgbClr val="000000"/>
      </a:dk1>
      <a:lt1>
        <a:sysClr val="window" lastClr="FFFFFF"/>
      </a:lt1>
      <a:dk2>
        <a:srgbClr val="6B6B6A"/>
      </a:dk2>
      <a:lt2>
        <a:srgbClr val="FFFFFF"/>
      </a:lt2>
      <a:accent1>
        <a:srgbClr val="18AF94"/>
      </a:accent1>
      <a:accent2>
        <a:srgbClr val="009FE3"/>
      </a:accent2>
      <a:accent3>
        <a:srgbClr val="9DC539"/>
      </a:accent3>
      <a:accent4>
        <a:srgbClr val="F4BD0C"/>
      </a:accent4>
      <a:accent5>
        <a:srgbClr val="18AF94"/>
      </a:accent5>
      <a:accent6>
        <a:srgbClr val="6B6B6A"/>
      </a:accent6>
      <a:hlink>
        <a:srgbClr val="9E8F6C"/>
      </a:hlink>
      <a:folHlink>
        <a:srgbClr val="215AA9"/>
      </a:folHlink>
    </a:clrScheme>
    <a:fontScheme name="i20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200" b="1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48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>
        <a:spAutoFit/>
      </a:bodyPr>
      <a:lstStyle>
        <a:defPPr algn="l">
          <a:spcAft>
            <a:spcPts val="300"/>
          </a:spcAft>
          <a:defRPr sz="12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TBNYM PPT v2 1">
        <a:dk1>
          <a:srgbClr val="616265"/>
        </a:dk1>
        <a:lt1>
          <a:srgbClr val="FFFFFF"/>
        </a:lt1>
        <a:dk2>
          <a:srgbClr val="AB8433"/>
        </a:dk2>
        <a:lt2>
          <a:srgbClr val="000000"/>
        </a:lt2>
        <a:accent1>
          <a:srgbClr val="AB8433"/>
        </a:accent1>
        <a:accent2>
          <a:srgbClr val="8D9091"/>
        </a:accent2>
        <a:accent3>
          <a:srgbClr val="FFFFFF"/>
        </a:accent3>
        <a:accent4>
          <a:srgbClr val="525355"/>
        </a:accent4>
        <a:accent5>
          <a:srgbClr val="D2C2AD"/>
        </a:accent5>
        <a:accent6>
          <a:srgbClr val="7F8283"/>
        </a:accent6>
        <a:hlink>
          <a:srgbClr val="9E8F6C"/>
        </a:hlink>
        <a:folHlink>
          <a:srgbClr val="61626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Office Theme">
  <a:themeElements>
    <a:clrScheme name="Investment2020_NEW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FFFFFF"/>
      </a:accent1>
      <a:accent2>
        <a:srgbClr val="85878A"/>
      </a:accent2>
      <a:accent3>
        <a:srgbClr val="000000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vestment2020_template_STANDARD" id="{300B23B9-2438-4B45-9301-D53F50564F5C}" vid="{E7A9CB5E-D25E-417E-B453-A6169FC98A8A}"/>
    </a:ext>
  </a:extLst>
</a:theme>
</file>

<file path=ppt/theme/theme12.xml><?xml version="1.0" encoding="utf-8"?>
<a:theme xmlns:a="http://schemas.openxmlformats.org/drawingml/2006/main" name="10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vestment2020_template_STANDARD" id="{300B23B9-2438-4B45-9301-D53F50564F5C}" vid="{86526EA3-73FD-42A4-8A5C-6D18D66B9959}"/>
    </a:ext>
  </a:extLst>
</a:theme>
</file>

<file path=ppt/theme/theme13.xml><?xml version="1.0" encoding="utf-8"?>
<a:theme xmlns:a="http://schemas.openxmlformats.org/drawingml/2006/main" name="11_Office Theme">
  <a:themeElements>
    <a:clrScheme name="Investment2020_NEW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FFFFFF"/>
      </a:accent1>
      <a:accent2>
        <a:srgbClr val="85878A"/>
      </a:accent2>
      <a:accent3>
        <a:srgbClr val="000000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vestment2020_template_STANDARD" id="{300B23B9-2438-4B45-9301-D53F50564F5C}" vid="{E7A9CB5E-D25E-417E-B453-A6169FC98A8A}"/>
    </a:ext>
  </a:extLst>
</a:theme>
</file>

<file path=ppt/theme/theme14.xml><?xml version="1.0" encoding="utf-8"?>
<a:theme xmlns:a="http://schemas.openxmlformats.org/drawingml/2006/main" name="12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vestment2020_template_STANDARD" id="{300B23B9-2438-4B45-9301-D53F50564F5C}" vid="{8AAD596D-4A91-4BBA-A2A7-11FFD78A97E0}"/>
    </a:ext>
  </a:extLst>
</a:theme>
</file>

<file path=ppt/theme/theme1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Investment2020_NEW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FFFFFF"/>
      </a:accent1>
      <a:accent2>
        <a:srgbClr val="85878A"/>
      </a:accent2>
      <a:accent3>
        <a:srgbClr val="000000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Investment2020 1">
      <a:dk1>
        <a:srgbClr val="253746"/>
      </a:dk1>
      <a:lt1>
        <a:srgbClr val="2AD2C9"/>
      </a:lt1>
      <a:dk2>
        <a:srgbClr val="FF5C39"/>
      </a:dk2>
      <a:lt2>
        <a:srgbClr val="8B84D7"/>
      </a:lt2>
      <a:accent1>
        <a:srgbClr val="817E81"/>
      </a:accent1>
      <a:accent2>
        <a:srgbClr val="000000"/>
      </a:accent2>
      <a:accent3>
        <a:srgbClr val="FFFFFF"/>
      </a:accent3>
      <a:accent4>
        <a:srgbClr val="2AD2C9"/>
      </a:accent4>
      <a:accent5>
        <a:srgbClr val="8B84D7"/>
      </a:accent5>
      <a:accent6>
        <a:srgbClr val="FF5C3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lank">
  <a:themeElements>
    <a:clrScheme name="i2020">
      <a:dk1>
        <a:srgbClr val="000000"/>
      </a:dk1>
      <a:lt1>
        <a:sysClr val="window" lastClr="FFFFFF"/>
      </a:lt1>
      <a:dk2>
        <a:srgbClr val="6B6B6A"/>
      </a:dk2>
      <a:lt2>
        <a:srgbClr val="FFFFFF"/>
      </a:lt2>
      <a:accent1>
        <a:srgbClr val="18AF94"/>
      </a:accent1>
      <a:accent2>
        <a:srgbClr val="009FE3"/>
      </a:accent2>
      <a:accent3>
        <a:srgbClr val="9DC539"/>
      </a:accent3>
      <a:accent4>
        <a:srgbClr val="F4BD0C"/>
      </a:accent4>
      <a:accent5>
        <a:srgbClr val="18AF94"/>
      </a:accent5>
      <a:accent6>
        <a:srgbClr val="6B6B6A"/>
      </a:accent6>
      <a:hlink>
        <a:srgbClr val="9E8F6C"/>
      </a:hlink>
      <a:folHlink>
        <a:srgbClr val="215AA9"/>
      </a:folHlink>
    </a:clrScheme>
    <a:fontScheme name="i20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200" b="1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48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>
        <a:spAutoFit/>
      </a:bodyPr>
      <a:lstStyle>
        <a:defPPr algn="l">
          <a:spcAft>
            <a:spcPts val="300"/>
          </a:spcAft>
          <a:defRPr sz="12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TBNYM PPT v2 1">
        <a:dk1>
          <a:srgbClr val="616265"/>
        </a:dk1>
        <a:lt1>
          <a:srgbClr val="FFFFFF"/>
        </a:lt1>
        <a:dk2>
          <a:srgbClr val="AB8433"/>
        </a:dk2>
        <a:lt2>
          <a:srgbClr val="000000"/>
        </a:lt2>
        <a:accent1>
          <a:srgbClr val="AB8433"/>
        </a:accent1>
        <a:accent2>
          <a:srgbClr val="8D9091"/>
        </a:accent2>
        <a:accent3>
          <a:srgbClr val="FFFFFF"/>
        </a:accent3>
        <a:accent4>
          <a:srgbClr val="525355"/>
        </a:accent4>
        <a:accent5>
          <a:srgbClr val="D2C2AD"/>
        </a:accent5>
        <a:accent6>
          <a:srgbClr val="7F8283"/>
        </a:accent6>
        <a:hlink>
          <a:srgbClr val="9E8F6C"/>
        </a:hlink>
        <a:folHlink>
          <a:srgbClr val="61626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cd5d89-4c15-4de4-a020-2927cc75d153">
      <Terms xmlns="http://schemas.microsoft.com/office/infopath/2007/PartnerControls"/>
    </lcf76f155ced4ddcb4097134ff3c332f>
    <TaxCatchAll xmlns="1ff8736b-dc9c-4a25-bdd2-0a39276d4f89" xsi:nil="true"/>
    <SharedWithUsers xmlns="1ff8736b-dc9c-4a25-bdd2-0a39276d4f89">
      <UserInfo>
        <DisplayName>SharingLinks.5fbd584b-cd35-472f-9b80-c3f06a1b629e.Flexible.b13caf3b-e985-42e0-aee0-7c430a6b943c</DisplayName>
        <AccountId>63</AccountId>
        <AccountType/>
      </UserInfo>
      <UserInfo>
        <DisplayName>Guest Contributor</DisplayName>
        <AccountId>16</AccountId>
        <AccountType/>
      </UserInfo>
      <UserInfo>
        <DisplayName>c:0u.c|tenant|ddc90dd344ae88239bdfbbe84f69e0a0dc7db6b956cc96f26b05f94fb4f00328</DisplayName>
        <AccountId>17</AccountId>
        <AccountType/>
      </UserInfo>
      <UserInfo>
        <DisplayName>Emma Sears (ARCHIVED)</DisplayName>
        <AccountId>12</AccountId>
        <AccountType/>
      </UserInfo>
      <UserInfo>
        <DisplayName>Charlotte Smith</DisplayName>
        <AccountId>28</AccountId>
        <AccountType/>
      </UserInfo>
      <UserInfo>
        <DisplayName>Kandana Hamilton</DisplayName>
        <AccountId>31</AccountId>
        <AccountType/>
      </UserInfo>
      <UserInfo>
        <DisplayName>Carla Wilson</DisplayName>
        <AccountId>147</AccountId>
        <AccountType/>
      </UserInfo>
      <UserInfo>
        <DisplayName>Jenny Barber</DisplayName>
        <AccountId>24</AccountId>
        <AccountType/>
      </UserInfo>
      <UserInfo>
        <DisplayName>Juliet Leith</DisplayName>
        <AccountId>30</AccountId>
        <AccountType/>
      </UserInfo>
      <UserInfo>
        <DisplayName>Sue Allen</DisplayName>
        <AccountId>27</AccountId>
        <AccountType/>
      </UserInfo>
    </SharedWithUsers>
    <MediaLengthInSeconds xmlns="9acd5d89-4c15-4de4-a020-2927cc75d1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B18E0224E67D4998A339C0008297E8" ma:contentTypeVersion="15" ma:contentTypeDescription="Create a new document." ma:contentTypeScope="" ma:versionID="740ac8530797b10c1c5940e62cc74db3">
  <xsd:schema xmlns:xsd="http://www.w3.org/2001/XMLSchema" xmlns:xs="http://www.w3.org/2001/XMLSchema" xmlns:p="http://schemas.microsoft.com/office/2006/metadata/properties" xmlns:ns2="9acd5d89-4c15-4de4-a020-2927cc75d153" xmlns:ns3="1ff8736b-dc9c-4a25-bdd2-0a39276d4f89" targetNamespace="http://schemas.microsoft.com/office/2006/metadata/properties" ma:root="true" ma:fieldsID="6f3240e00343758a5218664ebc7c1225" ns2:_="" ns3:_="">
    <xsd:import namespace="9acd5d89-4c15-4de4-a020-2927cc75d153"/>
    <xsd:import namespace="1ff8736b-dc9c-4a25-bdd2-0a39276d4f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d5d89-4c15-4de4-a020-2927cc75d1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341f135-892c-4ab9-a4a2-5cdb862e2a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8736b-dc9c-4a25-bdd2-0a39276d4f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bad2d8d-24b3-416f-8fb0-940a101f1aa5}" ma:internalName="TaxCatchAll" ma:showField="CatchAllData" ma:web="1ff8736b-dc9c-4a25-bdd2-0a39276d4f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CC5EAA-D42D-4AE9-A806-4646B2290884}">
  <ds:schemaRefs>
    <ds:schemaRef ds:uri="1ff8736b-dc9c-4a25-bdd2-0a39276d4f89"/>
    <ds:schemaRef ds:uri="9acd5d89-4c15-4de4-a020-2927cc75d153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250F365C-D3B1-4C19-B180-C3C0520E80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cd5d89-4c15-4de4-a020-2927cc75d153"/>
    <ds:schemaRef ds:uri="1ff8736b-dc9c-4a25-bdd2-0a39276d4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7E5CB6-43B6-4535-8714-B42A3525E1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Policy Strategy and Research_STANDARD</Template>
  <TotalTime>5</TotalTime>
  <Words>213</Words>
  <Application>Microsoft Office PowerPoint</Application>
  <PresentationFormat>On-screen Show (4:3)</PresentationFormat>
  <Paragraphs>83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Tahoma</vt:lpstr>
      <vt:lpstr>Times</vt:lpstr>
      <vt:lpstr>Times CE</vt:lpstr>
      <vt:lpstr>1_Office Theme</vt:lpstr>
      <vt:lpstr>8_Office Theme</vt:lpstr>
      <vt:lpstr>5_Office Theme</vt:lpstr>
      <vt:lpstr>6_Office Theme</vt:lpstr>
      <vt:lpstr>7_Office Theme</vt:lpstr>
      <vt:lpstr>4_Office Theme</vt:lpstr>
      <vt:lpstr>2_Office Theme</vt:lpstr>
      <vt:lpstr>3_Office Theme</vt:lpstr>
      <vt:lpstr>Blank</vt:lpstr>
      <vt:lpstr>1_Blank</vt:lpstr>
      <vt:lpstr>9_Office Theme</vt:lpstr>
      <vt:lpstr>10_Office Theme</vt:lpstr>
      <vt:lpstr>11_Office Theme</vt:lpstr>
      <vt:lpstr>12_Office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Investment20/20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POLICY, STRATEGY  AND RESEARCH</dc:title>
  <dc:creator>Felicity Lawson</dc:creator>
  <cp:lastModifiedBy>L.Utton</cp:lastModifiedBy>
  <cp:revision>16</cp:revision>
  <dcterms:created xsi:type="dcterms:W3CDTF">2020-10-29T11:14:40Z</dcterms:created>
  <dcterms:modified xsi:type="dcterms:W3CDTF">2024-04-15T10:04:35Z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2333400.00000000</vt:lpwstr>
  </property>
  <property fmtid="{D5CDD505-2E9C-101B-9397-08002B2CF9AE}" pid="3" name="ContentTypeId">
    <vt:lpwstr>0x01010038B18E0224E67D4998A339C0008297E8</vt:lpwstr>
  </property>
  <property fmtid="{D5CDD505-2E9C-101B-9397-08002B2CF9AE}" pid="4" name="MediaServiceImageTags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