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672" r:id="rId6"/>
    <p:sldMasterId id="2147483660" r:id="rId7"/>
  </p:sldMasterIdLst>
  <p:notesMasterIdLst>
    <p:notesMasterId r:id="rId36"/>
  </p:notesMasterIdLst>
  <p:sldIdLst>
    <p:sldId id="281" r:id="rId8"/>
    <p:sldId id="317" r:id="rId9"/>
    <p:sldId id="256" r:id="rId10"/>
    <p:sldId id="318" r:id="rId11"/>
    <p:sldId id="320" r:id="rId12"/>
    <p:sldId id="257" r:id="rId13"/>
    <p:sldId id="261" r:id="rId14"/>
    <p:sldId id="2370" r:id="rId15"/>
    <p:sldId id="2358" r:id="rId16"/>
    <p:sldId id="262" r:id="rId17"/>
    <p:sldId id="287" r:id="rId18"/>
    <p:sldId id="2355" r:id="rId19"/>
    <p:sldId id="2374" r:id="rId20"/>
    <p:sldId id="267" r:id="rId21"/>
    <p:sldId id="260" r:id="rId22"/>
    <p:sldId id="258" r:id="rId23"/>
    <p:sldId id="263" r:id="rId24"/>
    <p:sldId id="2375" r:id="rId25"/>
    <p:sldId id="265" r:id="rId26"/>
    <p:sldId id="269" r:id="rId27"/>
    <p:sldId id="288" r:id="rId28"/>
    <p:sldId id="285" r:id="rId29"/>
    <p:sldId id="286" r:id="rId30"/>
    <p:sldId id="2369" r:id="rId31"/>
    <p:sldId id="284" r:id="rId32"/>
    <p:sldId id="2376" r:id="rId33"/>
    <p:sldId id="266" r:id="rId34"/>
    <p:sldId id="283" r:id="rId35"/>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268FDB-65FA-98D8-4FC6-2038EB05F89B}" name="Lucy Springett" initials="LS" userId="S::Lucy@amazingapprenticeships.com::f806fb44-b947-4308-bf88-f77b9d7642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Springett" initials="LS" lastIdx="4" clrIdx="0">
    <p:extLst>
      <p:ext uri="{19B8F6BF-5375-455C-9EA6-DF929625EA0E}">
        <p15:presenceInfo xmlns:p15="http://schemas.microsoft.com/office/powerpoint/2012/main" userId="Lucy Spring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1"/>
    <a:srgbClr val="EFA5F1"/>
    <a:srgbClr val="F652A0"/>
    <a:srgbClr val="F654A1"/>
    <a:srgbClr val="FFFFFF"/>
    <a:srgbClr val="0B829A"/>
    <a:srgbClr val="EDDF9D"/>
    <a:srgbClr val="E0D0E9"/>
    <a:srgbClr val="E9B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209CC-655F-407C-9C6B-9439F09EB0D2}" v="8" dt="2024-04-16T08:36:46.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autoAdjust="0"/>
    <p:restoredTop sz="26667" autoAdjust="0"/>
  </p:normalViewPr>
  <p:slideViewPr>
    <p:cSldViewPr snapToGrid="0">
      <p:cViewPr varScale="1">
        <p:scale>
          <a:sx n="82" d="100"/>
          <a:sy n="82" d="100"/>
        </p:scale>
        <p:origin x="470" y="72"/>
      </p:cViewPr>
      <p:guideLst/>
    </p:cSldViewPr>
  </p:slideViewPr>
  <p:outlineViewPr>
    <p:cViewPr>
      <p:scale>
        <a:sx n="33" d="100"/>
        <a:sy n="33" d="100"/>
      </p:scale>
      <p:origin x="0" y="-1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 AIM Group" userId="a586f40d7317ce26" providerId="LiveId" clId="{03199172-84CE-4B0C-B78D-412FDE1E00B8}"/>
    <pc:docChg chg="custSel modSld modShowInfo">
      <pc:chgData name="The AIM Group" userId="a586f40d7317ce26" providerId="LiveId" clId="{03199172-84CE-4B0C-B78D-412FDE1E00B8}" dt="2024-02-05T09:51:43.947" v="357" actId="20577"/>
      <pc:docMkLst>
        <pc:docMk/>
      </pc:docMkLst>
      <pc:sldChg chg="modTransition">
        <pc:chgData name="The AIM Group" userId="a586f40d7317ce26" providerId="LiveId" clId="{03199172-84CE-4B0C-B78D-412FDE1E00B8}" dt="2024-01-29T14:54:23.818" v="327"/>
        <pc:sldMkLst>
          <pc:docMk/>
          <pc:sldMk cId="2877866651" sldId="256"/>
        </pc:sldMkLst>
      </pc:sldChg>
      <pc:sldChg chg="modSp mod">
        <pc:chgData name="The AIM Group" userId="a586f40d7317ce26" providerId="LiveId" clId="{03199172-84CE-4B0C-B78D-412FDE1E00B8}" dt="2024-02-05T09:51:43.947" v="357" actId="20577"/>
        <pc:sldMkLst>
          <pc:docMk/>
          <pc:sldMk cId="3189318291" sldId="263"/>
        </pc:sldMkLst>
        <pc:spChg chg="mod">
          <ac:chgData name="The AIM Group" userId="a586f40d7317ce26" providerId="LiveId" clId="{03199172-84CE-4B0C-B78D-412FDE1E00B8}" dt="2024-02-05T09:50:47.992" v="338" actId="20577"/>
          <ac:spMkLst>
            <pc:docMk/>
            <pc:sldMk cId="3189318291" sldId="263"/>
            <ac:spMk id="13" creationId="{CC81B4D3-96E9-8DAC-4F45-03B305AE95F1}"/>
          </ac:spMkLst>
        </pc:spChg>
        <pc:spChg chg="mod">
          <ac:chgData name="The AIM Group" userId="a586f40d7317ce26" providerId="LiveId" clId="{03199172-84CE-4B0C-B78D-412FDE1E00B8}" dt="2024-02-05T09:51:08.589" v="344" actId="20577"/>
          <ac:spMkLst>
            <pc:docMk/>
            <pc:sldMk cId="3189318291" sldId="263"/>
            <ac:spMk id="14" creationId="{99376DE3-7DC7-A2F8-0E8D-8CE511873C15}"/>
          </ac:spMkLst>
        </pc:spChg>
        <pc:spChg chg="mod">
          <ac:chgData name="The AIM Group" userId="a586f40d7317ce26" providerId="LiveId" clId="{03199172-84CE-4B0C-B78D-412FDE1E00B8}" dt="2024-02-05T09:51:24.826" v="351" actId="20577"/>
          <ac:spMkLst>
            <pc:docMk/>
            <pc:sldMk cId="3189318291" sldId="263"/>
            <ac:spMk id="15" creationId="{C270F820-072F-BC82-9756-CB9A111854F6}"/>
          </ac:spMkLst>
        </pc:spChg>
        <pc:spChg chg="mod">
          <ac:chgData name="The AIM Group" userId="a586f40d7317ce26" providerId="LiveId" clId="{03199172-84CE-4B0C-B78D-412FDE1E00B8}" dt="2024-02-05T09:51:43.947" v="357" actId="20577"/>
          <ac:spMkLst>
            <pc:docMk/>
            <pc:sldMk cId="3189318291" sldId="263"/>
            <ac:spMk id="16" creationId="{41EEBABD-32CB-2969-936C-9B8E20F5B503}"/>
          </ac:spMkLst>
        </pc:spChg>
        <pc:spChg chg="mod">
          <ac:chgData name="The AIM Group" userId="a586f40d7317ce26" providerId="LiveId" clId="{03199172-84CE-4B0C-B78D-412FDE1E00B8}" dt="2024-02-05T09:50:29.965" v="333" actId="20577"/>
          <ac:spMkLst>
            <pc:docMk/>
            <pc:sldMk cId="3189318291" sldId="263"/>
            <ac:spMk id="17" creationId="{46148010-E3AE-F320-D3C9-1DFE9C7FB43E}"/>
          </ac:spMkLst>
        </pc:spChg>
      </pc:sldChg>
      <pc:sldChg chg="modSp mod modShow">
        <pc:chgData name="The AIM Group" userId="a586f40d7317ce26" providerId="LiveId" clId="{03199172-84CE-4B0C-B78D-412FDE1E00B8}" dt="2024-02-05T08:56:43.876" v="329" actId="729"/>
        <pc:sldMkLst>
          <pc:docMk/>
          <pc:sldMk cId="820022388" sldId="2375"/>
        </pc:sldMkLst>
        <pc:graphicFrameChg chg="mod modGraphic">
          <ac:chgData name="The AIM Group" userId="a586f40d7317ce26" providerId="LiveId" clId="{03199172-84CE-4B0C-B78D-412FDE1E00B8}" dt="2024-01-29T14:02:53.667" v="326" actId="20577"/>
          <ac:graphicFrameMkLst>
            <pc:docMk/>
            <pc:sldMk cId="820022388" sldId="2375"/>
            <ac:graphicFrameMk id="8" creationId="{3AD9D35B-CF5D-EC3B-B954-44E338350A4A}"/>
          </ac:graphicFrameMkLst>
        </pc:graphicFrameChg>
      </pc:sldChg>
    </pc:docChg>
  </pc:docChgLst>
  <pc:docChgLst>
    <pc:chgData name="The AIM Group" userId="a586f40d7317ce26" providerId="LiveId" clId="{2E95AD8C-76D7-4DE1-A67E-8DD658912790}"/>
    <pc:docChg chg="undo custSel modSld">
      <pc:chgData name="The AIM Group" userId="a586f40d7317ce26" providerId="LiveId" clId="{2E95AD8C-76D7-4DE1-A67E-8DD658912790}" dt="2024-03-25T09:11:34.530" v="597" actId="20577"/>
      <pc:docMkLst>
        <pc:docMk/>
      </pc:docMkLst>
      <pc:sldChg chg="modSp mod">
        <pc:chgData name="The AIM Group" userId="a586f40d7317ce26" providerId="LiveId" clId="{2E95AD8C-76D7-4DE1-A67E-8DD658912790}" dt="2024-03-25T09:11:34.530" v="597" actId="20577"/>
        <pc:sldMkLst>
          <pc:docMk/>
          <pc:sldMk cId="3189318291" sldId="263"/>
        </pc:sldMkLst>
        <pc:spChg chg="mod">
          <ac:chgData name="The AIM Group" userId="a586f40d7317ce26" providerId="LiveId" clId="{2E95AD8C-76D7-4DE1-A67E-8DD658912790}" dt="2024-03-25T09:11:23.146" v="595" actId="20577"/>
          <ac:spMkLst>
            <pc:docMk/>
            <pc:sldMk cId="3189318291" sldId="263"/>
            <ac:spMk id="13" creationId="{CC81B4D3-96E9-8DAC-4F45-03B305AE95F1}"/>
          </ac:spMkLst>
        </pc:spChg>
        <pc:spChg chg="mod">
          <ac:chgData name="The AIM Group" userId="a586f40d7317ce26" providerId="LiveId" clId="{2E95AD8C-76D7-4DE1-A67E-8DD658912790}" dt="2024-03-25T09:11:10.922" v="590" actId="20577"/>
          <ac:spMkLst>
            <pc:docMk/>
            <pc:sldMk cId="3189318291" sldId="263"/>
            <ac:spMk id="14" creationId="{99376DE3-7DC7-A2F8-0E8D-8CE511873C15}"/>
          </ac:spMkLst>
        </pc:spChg>
        <pc:spChg chg="mod">
          <ac:chgData name="The AIM Group" userId="a586f40d7317ce26" providerId="LiveId" clId="{2E95AD8C-76D7-4DE1-A67E-8DD658912790}" dt="2024-03-25T09:10:52.687" v="584" actId="20577"/>
          <ac:spMkLst>
            <pc:docMk/>
            <pc:sldMk cId="3189318291" sldId="263"/>
            <ac:spMk id="15" creationId="{C270F820-072F-BC82-9756-CB9A111854F6}"/>
          </ac:spMkLst>
        </pc:spChg>
        <pc:spChg chg="mod">
          <ac:chgData name="The AIM Group" userId="a586f40d7317ce26" providerId="LiveId" clId="{2E95AD8C-76D7-4DE1-A67E-8DD658912790}" dt="2024-03-25T09:10:31.340" v="577" actId="20577"/>
          <ac:spMkLst>
            <pc:docMk/>
            <pc:sldMk cId="3189318291" sldId="263"/>
            <ac:spMk id="16" creationId="{41EEBABD-32CB-2969-936C-9B8E20F5B503}"/>
          </ac:spMkLst>
        </pc:spChg>
        <pc:spChg chg="mod">
          <ac:chgData name="The AIM Group" userId="a586f40d7317ce26" providerId="LiveId" clId="{2E95AD8C-76D7-4DE1-A67E-8DD658912790}" dt="2024-03-25T09:11:34.530" v="597" actId="20577"/>
          <ac:spMkLst>
            <pc:docMk/>
            <pc:sldMk cId="3189318291" sldId="263"/>
            <ac:spMk id="17" creationId="{46148010-E3AE-F320-D3C9-1DFE9C7FB43E}"/>
          </ac:spMkLst>
        </pc:spChg>
      </pc:sldChg>
      <pc:sldChg chg="modSp mod modShow">
        <pc:chgData name="The AIM Group" userId="a586f40d7317ce26" providerId="LiveId" clId="{2E95AD8C-76D7-4DE1-A67E-8DD658912790}" dt="2024-03-25T09:09:00.309" v="555" actId="20577"/>
        <pc:sldMkLst>
          <pc:docMk/>
          <pc:sldMk cId="820022388" sldId="2375"/>
        </pc:sldMkLst>
        <pc:graphicFrameChg chg="mod modGraphic">
          <ac:chgData name="The AIM Group" userId="a586f40d7317ce26" providerId="LiveId" clId="{2E95AD8C-76D7-4DE1-A67E-8DD658912790}" dt="2024-03-25T09:09:00.309" v="555" actId="20577"/>
          <ac:graphicFrameMkLst>
            <pc:docMk/>
            <pc:sldMk cId="820022388" sldId="2375"/>
            <ac:graphicFrameMk id="8" creationId="{3AD9D35B-CF5D-EC3B-B954-44E338350A4A}"/>
          </ac:graphicFrameMkLst>
        </pc:graphicFrameChg>
      </pc:sldChg>
    </pc:docChg>
  </pc:docChgLst>
  <pc:docChgLst>
    <pc:chgData name="The AIM Group" userId="a586f40d7317ce26" providerId="LiveId" clId="{109209CC-655F-407C-9C6B-9439F09EB0D2}"/>
    <pc:docChg chg="undo custSel modSld">
      <pc:chgData name="The AIM Group" userId="a586f40d7317ce26" providerId="LiveId" clId="{109209CC-655F-407C-9C6B-9439F09EB0D2}" dt="2024-04-16T08:41:19.207" v="552" actId="20577"/>
      <pc:docMkLst>
        <pc:docMk/>
      </pc:docMkLst>
      <pc:sldChg chg="modSp mod">
        <pc:chgData name="The AIM Group" userId="a586f40d7317ce26" providerId="LiveId" clId="{109209CC-655F-407C-9C6B-9439F09EB0D2}" dt="2024-04-16T08:41:19.207" v="552" actId="20577"/>
        <pc:sldMkLst>
          <pc:docMk/>
          <pc:sldMk cId="3189318291" sldId="263"/>
        </pc:sldMkLst>
        <pc:spChg chg="mod">
          <ac:chgData name="The AIM Group" userId="a586f40d7317ce26" providerId="LiveId" clId="{109209CC-655F-407C-9C6B-9439F09EB0D2}" dt="2024-04-16T08:38:09.572" v="530" actId="20577"/>
          <ac:spMkLst>
            <pc:docMk/>
            <pc:sldMk cId="3189318291" sldId="263"/>
            <ac:spMk id="13" creationId="{CC81B4D3-96E9-8DAC-4F45-03B305AE95F1}"/>
          </ac:spMkLst>
        </pc:spChg>
        <pc:spChg chg="mod">
          <ac:chgData name="The AIM Group" userId="a586f40d7317ce26" providerId="LiveId" clId="{109209CC-655F-407C-9C6B-9439F09EB0D2}" dt="2024-04-16T08:39:22.389" v="536" actId="20577"/>
          <ac:spMkLst>
            <pc:docMk/>
            <pc:sldMk cId="3189318291" sldId="263"/>
            <ac:spMk id="14" creationId="{99376DE3-7DC7-A2F8-0E8D-8CE511873C15}"/>
          </ac:spMkLst>
        </pc:spChg>
        <pc:spChg chg="mod">
          <ac:chgData name="The AIM Group" userId="a586f40d7317ce26" providerId="LiveId" clId="{109209CC-655F-407C-9C6B-9439F09EB0D2}" dt="2024-04-16T08:40:08.382" v="542" actId="20577"/>
          <ac:spMkLst>
            <pc:docMk/>
            <pc:sldMk cId="3189318291" sldId="263"/>
            <ac:spMk id="15" creationId="{C270F820-072F-BC82-9756-CB9A111854F6}"/>
          </ac:spMkLst>
        </pc:spChg>
        <pc:spChg chg="mod">
          <ac:chgData name="The AIM Group" userId="a586f40d7317ce26" providerId="LiveId" clId="{109209CC-655F-407C-9C6B-9439F09EB0D2}" dt="2024-04-16T08:41:19.207" v="552" actId="20577"/>
          <ac:spMkLst>
            <pc:docMk/>
            <pc:sldMk cId="3189318291" sldId="263"/>
            <ac:spMk id="16" creationId="{41EEBABD-32CB-2969-936C-9B8E20F5B503}"/>
          </ac:spMkLst>
        </pc:spChg>
        <pc:spChg chg="mod">
          <ac:chgData name="The AIM Group" userId="a586f40d7317ce26" providerId="LiveId" clId="{109209CC-655F-407C-9C6B-9439F09EB0D2}" dt="2024-04-16T08:25:10.651" v="74" actId="20577"/>
          <ac:spMkLst>
            <pc:docMk/>
            <pc:sldMk cId="3189318291" sldId="263"/>
            <ac:spMk id="17" creationId="{46148010-E3AE-F320-D3C9-1DFE9C7FB43E}"/>
          </ac:spMkLst>
        </pc:spChg>
      </pc:sldChg>
      <pc:sldChg chg="modSp mod">
        <pc:chgData name="The AIM Group" userId="a586f40d7317ce26" providerId="LiveId" clId="{109209CC-655F-407C-9C6B-9439F09EB0D2}" dt="2024-04-16T08:37:46.976" v="526" actId="20577"/>
        <pc:sldMkLst>
          <pc:docMk/>
          <pc:sldMk cId="820022388" sldId="2375"/>
        </pc:sldMkLst>
        <pc:graphicFrameChg chg="mod modGraphic">
          <ac:chgData name="The AIM Group" userId="a586f40d7317ce26" providerId="LiveId" clId="{109209CC-655F-407C-9C6B-9439F09EB0D2}" dt="2024-04-16T08:37:46.976" v="526" actId="20577"/>
          <ac:graphicFrameMkLst>
            <pc:docMk/>
            <pc:sldMk cId="820022388" sldId="2375"/>
            <ac:graphicFrameMk id="8" creationId="{3AD9D35B-CF5D-EC3B-B954-44E338350A4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98056"/>
          </a:xfrm>
          <a:prstGeom prst="rect">
            <a:avLst/>
          </a:prstGeom>
        </p:spPr>
        <p:txBody>
          <a:bodyPr vert="horz" lIns="91440" tIns="45720" rIns="91440" bIns="45720" rtlCol="0"/>
          <a:lstStyle>
            <a:lvl1pPr algn="r">
              <a:defRPr sz="1200"/>
            </a:lvl1pPr>
          </a:lstStyle>
          <a:p>
            <a:fld id="{40D4230A-2494-4F7A-9C9C-EA1CD91D967C}" type="datetimeFigureOut">
              <a:rPr lang="en-GB" smtClean="0"/>
              <a:t>16/04/2024</a:t>
            </a:fld>
            <a:endParaRPr lang="en-GB"/>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71800" cy="49805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5"/>
            <a:ext cx="2971800" cy="498054"/>
          </a:xfrm>
          <a:prstGeom prst="rect">
            <a:avLst/>
          </a:prstGeom>
        </p:spPr>
        <p:txBody>
          <a:bodyPr vert="horz" lIns="91440" tIns="45720" rIns="91440" bIns="45720" rtlCol="0" anchor="b"/>
          <a:lstStyle>
            <a:lvl1pPr algn="r">
              <a:defRPr sz="1200"/>
            </a:lvl1pPr>
          </a:lstStyle>
          <a:p>
            <a:fld id="{CD605F26-C9CD-4BFE-BE5E-69BB28F82833}" type="slidenum">
              <a:rPr lang="en-GB" smtClean="0"/>
              <a:t>‹#›</a:t>
            </a:fld>
            <a:endParaRPr lang="en-GB"/>
          </a:p>
        </p:txBody>
      </p:sp>
    </p:spTree>
    <p:extLst>
      <p:ext uri="{BB962C8B-B14F-4D97-AF65-F5344CB8AC3E}">
        <p14:creationId xmlns:p14="http://schemas.microsoft.com/office/powerpoint/2010/main" val="4029513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1</a:t>
            </a:fld>
            <a:endParaRPr lang="en-GB"/>
          </a:p>
        </p:txBody>
      </p:sp>
    </p:spTree>
    <p:extLst>
      <p:ext uri="{BB962C8B-B14F-4D97-AF65-F5344CB8AC3E}">
        <p14:creationId xmlns:p14="http://schemas.microsoft.com/office/powerpoint/2010/main" val="105598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10</a:t>
            </a:fld>
            <a:endParaRPr lang="en-GB"/>
          </a:p>
        </p:txBody>
      </p:sp>
    </p:spTree>
    <p:extLst>
      <p:ext uri="{BB962C8B-B14F-4D97-AF65-F5344CB8AC3E}">
        <p14:creationId xmlns:p14="http://schemas.microsoft.com/office/powerpoint/2010/main" val="39749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Presenter notes: Please make sure the film selected is downloaded and embedded into the slide. </a:t>
            </a:r>
          </a:p>
          <a:p>
            <a:pPr marL="0" indent="0">
              <a:buFont typeface="Arial" panose="020B0604020202020204" pitchFamily="34" charset="0"/>
              <a:buNone/>
            </a:pPr>
            <a:endParaRPr lang="en-GB" sz="1200" b="1" dirty="0"/>
          </a:p>
          <a:p>
            <a:pPr marL="171450" indent="-171450">
              <a:buFont typeface="Arial" panose="020B0604020202020204" pitchFamily="34" charset="0"/>
              <a:buChar char="•"/>
            </a:pPr>
            <a:r>
              <a:rPr lang="en-GB" sz="1200" b="0" dirty="0"/>
              <a:t>We’ve covered quite a lot there already so I’m going to play you a short video now featuring </a:t>
            </a:r>
            <a:r>
              <a:rPr lang="en-GB" sz="1200" b="1" dirty="0"/>
              <a:t>apprentice name, </a:t>
            </a:r>
            <a:r>
              <a:rPr lang="en-GB" sz="1200" b="0" dirty="0"/>
              <a:t>who can bring this all to life a bit more by sharing their story of how they’re finding their apprenticeship and what they are doing. </a:t>
            </a:r>
            <a:endParaRPr lang="en-GB" sz="1200" b="1" dirty="0"/>
          </a:p>
          <a:p>
            <a:endParaRPr lang="en-GB" dirty="0"/>
          </a:p>
          <a:p>
            <a:r>
              <a:rPr lang="en-GB" b="1" dirty="0"/>
              <a:t>Presenter notes: Please update the film included as you see best for your audience. For example, including a video of a local apprentice, including a World Skills Champion case study film or identifying a STEM apprentice or other suitable role model for your audience. </a:t>
            </a:r>
          </a:p>
          <a:p>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AAN story videos - </a:t>
            </a:r>
            <a:r>
              <a:rPr lang="en-GB" sz="1200" b="0" baseline="0" dirty="0"/>
              <a:t>https://www.apprenticeships.gov.uk/influencers/apprentice-ambassador-stories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World Skills UK ‘Skills Champion’ films - </a:t>
            </a:r>
            <a:r>
              <a:rPr lang="en-GB" b="0" dirty="0"/>
              <a:t>https://www.worldskillsuk.org/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Amazing Apprenticeships ‘Apprentices are Amazing’ film – </a:t>
            </a:r>
            <a:r>
              <a:rPr lang="en-GB" sz="1200" b="0" baseline="0" dirty="0"/>
              <a:t>https://vimeo.com/613415806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Amazing Apprenticeships ‘Apprentice Story’ films - </a:t>
            </a:r>
            <a:r>
              <a:rPr lang="en-GB" b="0" dirty="0"/>
              <a:t>https://amazingapprenticeships.com/apprentice-stories/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Understanding apprenticeships _ Full version</a:t>
            </a:r>
            <a:r>
              <a:rPr lang="en-GB" sz="1200" b="0" baseline="0" dirty="0"/>
              <a:t> (4m 41s) https://vimeo.com/151121127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Technology apprenticeships for the new generation</a:t>
            </a:r>
            <a:r>
              <a:rPr lang="en-GB" sz="1200" b="0" baseline="0" dirty="0"/>
              <a:t> (4m 22s) https://vimeo.com/158818858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Higher and degree apprenticeships – make them your plan A</a:t>
            </a:r>
            <a:r>
              <a:rPr lang="en-GB" sz="1200" b="0" baseline="0" dirty="0"/>
              <a:t> (2m 58s) https://vimeo.com/173753735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AAN vlogs – </a:t>
            </a:r>
            <a:r>
              <a:rPr lang="en-GB" sz="1200" b="0" baseline="0" dirty="0"/>
              <a:t>Saved in the ASK Teams folder</a:t>
            </a:r>
            <a:endParaRPr lang="en-GB" b="1" dirty="0"/>
          </a:p>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11</a:t>
            </a:fld>
            <a:endParaRPr lang="en-GB"/>
          </a:p>
        </p:txBody>
      </p:sp>
    </p:spTree>
    <p:extLst>
      <p:ext uri="{BB962C8B-B14F-4D97-AF65-F5344CB8AC3E}">
        <p14:creationId xmlns:p14="http://schemas.microsoft.com/office/powerpoint/2010/main" val="293265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We’ve spoken about the different levels of apprenticeship, from levels 2 to 7, with a look at the career starter standards and then degree apprenticeships.  Here are some real apprentices at each level, and the apprenticeships they are undertaking.</a:t>
            </a:r>
          </a:p>
        </p:txBody>
      </p:sp>
      <p:sp>
        <p:nvSpPr>
          <p:cNvPr id="4" name="Slide Number Placeholder 3"/>
          <p:cNvSpPr>
            <a:spLocks noGrp="1"/>
          </p:cNvSpPr>
          <p:nvPr>
            <p:ph type="sldNum" sz="quarter" idx="5"/>
          </p:nvPr>
        </p:nvSpPr>
        <p:spPr/>
        <p:txBody>
          <a:bodyPr/>
          <a:lstStyle/>
          <a:p>
            <a:fld id="{CD605F26-C9CD-4BFE-BE5E-69BB28F82833}" type="slidenum">
              <a:rPr lang="en-GB" smtClean="0"/>
              <a:t>12</a:t>
            </a:fld>
            <a:endParaRPr lang="en-GB"/>
          </a:p>
        </p:txBody>
      </p:sp>
    </p:spTree>
    <p:extLst>
      <p:ext uri="{BB962C8B-B14F-4D97-AF65-F5344CB8AC3E}">
        <p14:creationId xmlns:p14="http://schemas.microsoft.com/office/powerpoint/2010/main" val="1584901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CD605F26-C9CD-4BFE-BE5E-69BB28F82833}" type="slidenum">
              <a:rPr lang="en-GB" smtClean="0"/>
              <a:t>13</a:t>
            </a:fld>
            <a:endParaRPr lang="en-GB"/>
          </a:p>
        </p:txBody>
      </p:sp>
    </p:spTree>
    <p:extLst>
      <p:ext uri="{BB962C8B-B14F-4D97-AF65-F5344CB8AC3E}">
        <p14:creationId xmlns:p14="http://schemas.microsoft.com/office/powerpoint/2010/main" val="217358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14</a:t>
            </a:fld>
            <a:endParaRPr lang="en-GB"/>
          </a:p>
        </p:txBody>
      </p:sp>
    </p:spTree>
    <p:extLst>
      <p:ext uri="{BB962C8B-B14F-4D97-AF65-F5344CB8AC3E}">
        <p14:creationId xmlns:p14="http://schemas.microsoft.com/office/powerpoint/2010/main" val="3290663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15</a:t>
            </a:fld>
            <a:endParaRPr lang="en-GB"/>
          </a:p>
        </p:txBody>
      </p:sp>
    </p:spTree>
    <p:extLst>
      <p:ext uri="{BB962C8B-B14F-4D97-AF65-F5344CB8AC3E}">
        <p14:creationId xmlns:p14="http://schemas.microsoft.com/office/powerpoint/2010/main" val="26273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16</a:t>
            </a:fld>
            <a:endParaRPr lang="en-GB"/>
          </a:p>
        </p:txBody>
      </p:sp>
    </p:spTree>
    <p:extLst>
      <p:ext uri="{BB962C8B-B14F-4D97-AF65-F5344CB8AC3E}">
        <p14:creationId xmlns:p14="http://schemas.microsoft.com/office/powerpoint/2010/main" val="1747744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17</a:t>
            </a:fld>
            <a:endParaRPr lang="en-GB"/>
          </a:p>
        </p:txBody>
      </p:sp>
    </p:spTree>
    <p:extLst>
      <p:ext uri="{BB962C8B-B14F-4D97-AF65-F5344CB8AC3E}">
        <p14:creationId xmlns:p14="http://schemas.microsoft.com/office/powerpoint/2010/main" val="14153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18</a:t>
            </a:fld>
            <a:endParaRPr lang="en-GB"/>
          </a:p>
        </p:txBody>
      </p:sp>
    </p:spTree>
    <p:extLst>
      <p:ext uri="{BB962C8B-B14F-4D97-AF65-F5344CB8AC3E}">
        <p14:creationId xmlns:p14="http://schemas.microsoft.com/office/powerpoint/2010/main" val="4149278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19</a:t>
            </a:fld>
            <a:endParaRPr lang="en-GB"/>
          </a:p>
        </p:txBody>
      </p:sp>
    </p:spTree>
    <p:extLst>
      <p:ext uri="{BB962C8B-B14F-4D97-AF65-F5344CB8AC3E}">
        <p14:creationId xmlns:p14="http://schemas.microsoft.com/office/powerpoint/2010/main" val="373976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a:t>
            </a:fld>
            <a:endParaRPr lang="en-GB"/>
          </a:p>
        </p:txBody>
      </p:sp>
    </p:spTree>
    <p:extLst>
      <p:ext uri="{BB962C8B-B14F-4D97-AF65-F5344CB8AC3E}">
        <p14:creationId xmlns:p14="http://schemas.microsoft.com/office/powerpoint/2010/main" val="174242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20</a:t>
            </a:fld>
            <a:endParaRPr lang="en-GB"/>
          </a:p>
        </p:txBody>
      </p:sp>
    </p:spTree>
    <p:extLst>
      <p:ext uri="{BB962C8B-B14F-4D97-AF65-F5344CB8AC3E}">
        <p14:creationId xmlns:p14="http://schemas.microsoft.com/office/powerpoint/2010/main" val="328446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Presenter notes: If you have an apprentice ambassador with you, please replace this slide with their presentation.</a:t>
            </a:r>
          </a:p>
          <a:p>
            <a:r>
              <a:rPr lang="en-GB" sz="1200" b="1" dirty="0">
                <a:solidFill>
                  <a:schemeClr val="tx2"/>
                </a:solidFill>
              </a:rPr>
              <a:t>Delivery partner to insert film of their choice about apprenticeships.</a:t>
            </a:r>
          </a:p>
          <a:p>
            <a:r>
              <a:rPr lang="en-GB" sz="1200" b="1" baseline="0" dirty="0">
                <a:solidFill>
                  <a:schemeClr val="tx2"/>
                </a:solidFill>
              </a:rPr>
              <a:t>We would recommend that you download the film onto a memory stick and take it with you. </a:t>
            </a:r>
          </a:p>
          <a:p>
            <a:r>
              <a:rPr lang="en-GB" sz="1200" b="1" baseline="0" dirty="0">
                <a:solidFill>
                  <a:schemeClr val="tx2"/>
                </a:solidFill>
              </a:rPr>
              <a:t>Some establishments will not have sufficient internet access.</a:t>
            </a:r>
            <a:endParaRPr lang="en-GB" sz="1200" b="1" dirty="0">
              <a:solidFill>
                <a:schemeClr val="tx2"/>
              </a:solidFill>
            </a:endParaRPr>
          </a:p>
          <a:p>
            <a:endParaRPr lang="en-GB"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AAN story videos - </a:t>
            </a:r>
            <a:r>
              <a:rPr lang="en-GB" sz="1200" b="0" baseline="0" dirty="0"/>
              <a:t>https://www.apprenticeships.gov.uk/influencers/apprentice-ambassador-stories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World Skills UK ‘Skills Champion’ films - </a:t>
            </a:r>
            <a:r>
              <a:rPr lang="en-GB" b="0" dirty="0"/>
              <a:t>https://www.worldskillsuk.org/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Amazing Apprenticeships ‘Apprentices are Amazing’ film – </a:t>
            </a:r>
            <a:r>
              <a:rPr lang="en-GB" sz="1200" b="0" baseline="0" dirty="0"/>
              <a:t>https://vimeo.com/613415806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Amazing Apprenticeships ‘Apprentice Story’ films - </a:t>
            </a:r>
            <a:r>
              <a:rPr lang="en-GB" b="0" dirty="0"/>
              <a:t>https://amazingapprenticeships.com/apprentice-stories/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Amazing Apprenticeships ‘Green Apprenticeships’ film - </a:t>
            </a:r>
            <a:r>
              <a:rPr lang="en-GB" b="0"/>
              <a:t>https://amazingapprenticeships.com/resource/green-apprenticeships-film/</a:t>
            </a:r>
            <a:r>
              <a:rPr lang="en-GB" b="1"/>
              <a:t> </a:t>
            </a:r>
            <a:r>
              <a:rPr lang="en-GB" b="0"/>
              <a:t>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Understanding apprenticeships _ Full version</a:t>
            </a:r>
            <a:r>
              <a:rPr lang="en-GB" sz="1200" b="0" baseline="0" dirty="0"/>
              <a:t> (4m 41s) https://vimeo.com/151121127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Technology apprenticeships for the new generation</a:t>
            </a:r>
            <a:r>
              <a:rPr lang="en-GB" sz="1200" b="0" baseline="0" dirty="0"/>
              <a:t> (4m 22s) https://vimeo.com/158818858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Higher and degree apprenticeships – make them your plan A</a:t>
            </a:r>
            <a:r>
              <a:rPr lang="en-GB" sz="1200" b="0" baseline="0" dirty="0"/>
              <a:t> (2m 58s) https://vimeo.com/173753735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t>AAN vlogs – </a:t>
            </a:r>
            <a:r>
              <a:rPr lang="en-GB" sz="1200" b="0" baseline="0" dirty="0"/>
              <a:t>Saved in the ASK Teams folder</a:t>
            </a:r>
            <a:endParaRPr lang="en-GB" b="1" dirty="0"/>
          </a:p>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21</a:t>
            </a:fld>
            <a:endParaRPr lang="en-GB"/>
          </a:p>
        </p:txBody>
      </p:sp>
    </p:spTree>
    <p:extLst>
      <p:ext uri="{BB962C8B-B14F-4D97-AF65-F5344CB8AC3E}">
        <p14:creationId xmlns:p14="http://schemas.microsoft.com/office/powerpoint/2010/main" val="1694306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endParaRPr lang="en-GB" sz="1200" dirty="0"/>
          </a:p>
        </p:txBody>
      </p:sp>
      <p:sp>
        <p:nvSpPr>
          <p:cNvPr id="4" name="Slide Number Placeholder 3"/>
          <p:cNvSpPr>
            <a:spLocks noGrp="1"/>
          </p:cNvSpPr>
          <p:nvPr>
            <p:ph type="sldNum" sz="quarter" idx="5"/>
          </p:nvPr>
        </p:nvSpPr>
        <p:spPr/>
        <p:txBody>
          <a:bodyPr/>
          <a:lstStyle/>
          <a:p>
            <a:fld id="{DD5C7864-2261-43A9-80D1-CA291BC64BAD}" type="slidenum">
              <a:rPr lang="en-GB" smtClean="0"/>
              <a:t>22</a:t>
            </a:fld>
            <a:endParaRPr lang="en-GB"/>
          </a:p>
        </p:txBody>
      </p:sp>
    </p:spTree>
    <p:extLst>
      <p:ext uri="{BB962C8B-B14F-4D97-AF65-F5344CB8AC3E}">
        <p14:creationId xmlns:p14="http://schemas.microsoft.com/office/powerpoint/2010/main" val="3882147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visit the National Careers Service website to find out about all of the education and training options available to you once you’ve finished school.</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The website gives you information about 8 different options:</a:t>
            </a:r>
          </a:p>
          <a:p>
            <a:pPr marL="0" indent="0">
              <a:buFont typeface="Arial" panose="020B0604020202020204" pitchFamily="34" charset="0"/>
              <a:buNone/>
            </a:pPr>
            <a:endParaRPr lang="en-GB"/>
          </a:p>
          <a:p>
            <a:pPr marL="0" indent="0">
              <a:buFont typeface="Arial" panose="020B0604020202020204" pitchFamily="34" charset="0"/>
              <a:buNone/>
            </a:pPr>
            <a:r>
              <a:rPr lang="en-GB" b="1"/>
              <a:t>3 x study options</a:t>
            </a:r>
          </a:p>
          <a:p>
            <a:pPr marL="171450" indent="-171450">
              <a:buFontTx/>
              <a:buChar char="-"/>
            </a:pPr>
            <a:r>
              <a:rPr lang="en-GB"/>
              <a:t>A Levels</a:t>
            </a:r>
          </a:p>
          <a:p>
            <a:pPr marL="171450" indent="-171450">
              <a:buFontTx/>
              <a:buChar char="-"/>
            </a:pPr>
            <a:r>
              <a:rPr lang="en-GB"/>
              <a:t>University (Higher Education)</a:t>
            </a:r>
          </a:p>
          <a:p>
            <a:pPr marL="171450" indent="-171450">
              <a:buFontTx/>
              <a:buChar char="-"/>
            </a:pPr>
            <a:r>
              <a:rPr lang="en-GB"/>
              <a:t>Higher Technical Qualifications </a:t>
            </a:r>
          </a:p>
          <a:p>
            <a:pPr marL="171450" indent="-171450">
              <a:buFontTx/>
              <a:buChar char="-"/>
            </a:pPr>
            <a:endParaRPr lang="en-GB"/>
          </a:p>
          <a:p>
            <a:pPr marL="0" indent="0">
              <a:buFontTx/>
              <a:buNone/>
            </a:pPr>
            <a:r>
              <a:rPr lang="en-GB" b="1"/>
              <a:t>2 x work options</a:t>
            </a:r>
          </a:p>
          <a:p>
            <a:pPr marL="171450" indent="-171450">
              <a:buFontTx/>
              <a:buChar char="-"/>
            </a:pPr>
            <a:r>
              <a:rPr lang="en-GB" b="0"/>
              <a:t>School leaver schemes</a:t>
            </a:r>
          </a:p>
          <a:p>
            <a:pPr marL="171450" indent="-171450">
              <a:buFontTx/>
              <a:buChar char="-"/>
            </a:pPr>
            <a:r>
              <a:rPr lang="en-GB" b="0"/>
              <a:t>Supported internships</a:t>
            </a:r>
          </a:p>
          <a:p>
            <a:pPr marL="171450" indent="-171450">
              <a:buFontTx/>
              <a:buChar char="-"/>
            </a:pPr>
            <a:endParaRPr lang="en-GB" b="0"/>
          </a:p>
          <a:p>
            <a:pPr marL="0" indent="0">
              <a:buFontTx/>
              <a:buNone/>
            </a:pPr>
            <a:r>
              <a:rPr lang="en-GB" b="1"/>
              <a:t>3 x work and study options</a:t>
            </a:r>
          </a:p>
          <a:p>
            <a:pPr marL="171450" indent="-171450">
              <a:buFontTx/>
              <a:buChar char="-"/>
            </a:pPr>
            <a:r>
              <a:rPr lang="en-GB" b="0"/>
              <a:t>Apprenticeships</a:t>
            </a:r>
          </a:p>
          <a:p>
            <a:pPr marL="171450" indent="-171450">
              <a:buFontTx/>
              <a:buChar char="-"/>
            </a:pPr>
            <a:r>
              <a:rPr lang="en-GB" b="0"/>
              <a:t>T Levels</a:t>
            </a:r>
          </a:p>
          <a:p>
            <a:pPr marL="171450" indent="-171450">
              <a:buFontTx/>
              <a:buChar char="-"/>
            </a:pPr>
            <a:r>
              <a:rPr lang="en-GB" b="0"/>
              <a:t>Vocational Technical Qualifications (VTQs)</a:t>
            </a:r>
          </a:p>
          <a:p>
            <a:pPr marL="171450" indent="-171450">
              <a:buFontTx/>
              <a:buChar char="-"/>
            </a:pPr>
            <a:endParaRPr lang="en-GB"/>
          </a:p>
          <a:p>
            <a:pPr marL="171450" indent="-171450">
              <a:buFont typeface="Arial" panose="020B0604020202020204" pitchFamily="34" charset="0"/>
              <a:buChar char="•"/>
            </a:pPr>
            <a:r>
              <a:rPr lang="en-GB"/>
              <a:t>The website helps to explain what the different options are, how they are similar/different to each other, who they are for and where to find out more information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can find the website through the link on the slide or by scanning the QR code - https://nationalcareers.service.gov.uk/explore-your-education-and-training-choices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On the website, you will also find contact details for how to get in touch with their advisers through the helpline.</a:t>
            </a:r>
          </a:p>
        </p:txBody>
      </p:sp>
      <p:sp>
        <p:nvSpPr>
          <p:cNvPr id="4" name="Slide Number Placeholder 3"/>
          <p:cNvSpPr>
            <a:spLocks noGrp="1"/>
          </p:cNvSpPr>
          <p:nvPr>
            <p:ph type="sldNum" sz="quarter" idx="5"/>
          </p:nvPr>
        </p:nvSpPr>
        <p:spPr/>
        <p:txBody>
          <a:bodyPr/>
          <a:lstStyle/>
          <a:p>
            <a:fld id="{CD605F26-C9CD-4BFE-BE5E-69BB28F82833}" type="slidenum">
              <a:rPr lang="en-GB" smtClean="0"/>
              <a:t>23</a:t>
            </a:fld>
            <a:endParaRPr lang="en-GB"/>
          </a:p>
        </p:txBody>
      </p:sp>
    </p:spTree>
    <p:extLst>
      <p:ext uri="{BB962C8B-B14F-4D97-AF65-F5344CB8AC3E}">
        <p14:creationId xmlns:p14="http://schemas.microsoft.com/office/powerpoint/2010/main" val="126837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24</a:t>
            </a:fld>
            <a:endParaRPr lang="en-GB"/>
          </a:p>
        </p:txBody>
      </p:sp>
    </p:spTree>
    <p:extLst>
      <p:ext uri="{BB962C8B-B14F-4D97-AF65-F5344CB8AC3E}">
        <p14:creationId xmlns:p14="http://schemas.microsoft.com/office/powerpoint/2010/main" val="3825365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CD605F26-C9CD-4BFE-BE5E-69BB28F82833}" type="slidenum">
              <a:rPr lang="en-GB" smtClean="0"/>
              <a:t>25</a:t>
            </a:fld>
            <a:endParaRPr lang="en-GB"/>
          </a:p>
        </p:txBody>
      </p:sp>
    </p:spTree>
    <p:extLst>
      <p:ext uri="{BB962C8B-B14F-4D97-AF65-F5344CB8AC3E}">
        <p14:creationId xmlns:p14="http://schemas.microsoft.com/office/powerpoint/2010/main" val="141511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 Please unhide this slide to be included where appropriate. This slide will be hidden by default. </a:t>
            </a:r>
          </a:p>
        </p:txBody>
      </p:sp>
      <p:sp>
        <p:nvSpPr>
          <p:cNvPr id="4" name="Slide Number Placeholder 3"/>
          <p:cNvSpPr>
            <a:spLocks noGrp="1"/>
          </p:cNvSpPr>
          <p:nvPr>
            <p:ph type="sldNum" sz="quarter" idx="5"/>
          </p:nvPr>
        </p:nvSpPr>
        <p:spPr/>
        <p:txBody>
          <a:bodyPr/>
          <a:lstStyle/>
          <a:p>
            <a:fld id="{CD605F26-C9CD-4BFE-BE5E-69BB28F82833}" type="slidenum">
              <a:rPr lang="en-GB" smtClean="0"/>
              <a:t>26</a:t>
            </a:fld>
            <a:endParaRPr lang="en-GB"/>
          </a:p>
        </p:txBody>
      </p:sp>
    </p:spTree>
    <p:extLst>
      <p:ext uri="{BB962C8B-B14F-4D97-AF65-F5344CB8AC3E}">
        <p14:creationId xmlns:p14="http://schemas.microsoft.com/office/powerpoint/2010/main" val="358403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But for now, are there any questions at all?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Suggested interactivity: Please do another poll/raise of hands to gauge understanding at the end of the session:</a:t>
            </a:r>
          </a:p>
          <a:p>
            <a:pPr marL="0" indent="0">
              <a:buFont typeface="Arial" panose="020B0604020202020204" pitchFamily="34" charset="0"/>
              <a:buNone/>
            </a:pPr>
            <a:r>
              <a:rPr lang="en-GB" b="1" dirty="0"/>
              <a:t>Hopefully you all now have a better understanding of what an apprenticeship is, so please can you raise your hands/complete the poll again to indicate if you now think that you know a little bit / a lot / nothing about apprenticeships?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Thank you so much again for all of your engagement and input today. I’m really excited for you all as you think about your next steps and begin looking at all of the different opportunities open to you.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For any further questions, please pass them onto your teacher and we can follow up with them afterwards.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27</a:t>
            </a:fld>
            <a:endParaRPr lang="en-GB"/>
          </a:p>
        </p:txBody>
      </p:sp>
    </p:spTree>
    <p:extLst>
      <p:ext uri="{BB962C8B-B14F-4D97-AF65-F5344CB8AC3E}">
        <p14:creationId xmlns:p14="http://schemas.microsoft.com/office/powerpoint/2010/main" val="584441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Presenter notes: Any further call to actions should be included here:</a:t>
            </a:r>
          </a:p>
          <a:p>
            <a:pPr marL="171450" indent="-171450">
              <a:buFontTx/>
              <a:buChar char="-"/>
            </a:pPr>
            <a:r>
              <a:rPr lang="en-GB" b="1"/>
              <a:t>Book onto the next session e.g. reg workshop</a:t>
            </a:r>
          </a:p>
          <a:p>
            <a:pPr marL="171450" indent="-171450">
              <a:buFontTx/>
              <a:buChar char="-"/>
            </a:pPr>
            <a:r>
              <a:rPr lang="en-GB" b="1"/>
              <a:t>Let us know if you make an application</a:t>
            </a:r>
          </a:p>
          <a:p>
            <a:pPr marL="171450" indent="-171450">
              <a:buFontTx/>
              <a:buChar char="-"/>
            </a:pPr>
            <a:r>
              <a:rPr lang="en-GB" b="1"/>
              <a:t>Upcoming event – e.g. Spotlight talks (World Skills), NAW, NAAs etc </a:t>
            </a:r>
          </a:p>
          <a:p>
            <a:pPr marL="171450" indent="-171450">
              <a:buFontTx/>
              <a:buChar char="-"/>
            </a:pPr>
            <a:r>
              <a:rPr lang="en-GB" b="1"/>
              <a:t>Please complete our short survey</a:t>
            </a:r>
          </a:p>
          <a:p>
            <a:pPr marL="171450" indent="-171450">
              <a:buFontTx/>
              <a:buChar char="-"/>
            </a:pPr>
            <a:endParaRPr lang="en-GB" b="1"/>
          </a:p>
          <a:p>
            <a:pPr marL="0" indent="0">
              <a:buFontTx/>
              <a:buNone/>
            </a:pPr>
            <a:endParaRPr lang="en-GB" b="1"/>
          </a:p>
          <a:p>
            <a:pPr marL="0" indent="0">
              <a:buFontTx/>
              <a:buNone/>
            </a:pPr>
            <a:r>
              <a:rPr lang="en-GB" b="1"/>
              <a:t>Close session</a:t>
            </a:r>
          </a:p>
          <a:p>
            <a:pPr marL="0" indent="0">
              <a:buFont typeface="Arial" panose="020B0604020202020204" pitchFamily="34" charset="0"/>
              <a:buNone/>
            </a:pPr>
            <a:endParaRPr lang="en-GB" b="1"/>
          </a:p>
          <a:p>
            <a:pPr marL="0" indent="0">
              <a:buFont typeface="Arial" panose="020B0604020202020204" pitchFamily="34" charset="0"/>
              <a:buNone/>
            </a:pPr>
            <a:r>
              <a:rPr lang="en-GB" b="1"/>
              <a:t>This slide will be hidden as a default so please unhide it should you need to include any information. </a:t>
            </a: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28</a:t>
            </a:fld>
            <a:endParaRPr lang="en-GB"/>
          </a:p>
        </p:txBody>
      </p:sp>
    </p:spTree>
    <p:extLst>
      <p:ext uri="{BB962C8B-B14F-4D97-AF65-F5344CB8AC3E}">
        <p14:creationId xmlns:p14="http://schemas.microsoft.com/office/powerpoint/2010/main" val="311763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3</a:t>
            </a:fld>
            <a:endParaRPr lang="en-GB"/>
          </a:p>
        </p:txBody>
      </p:sp>
    </p:spTree>
    <p:extLst>
      <p:ext uri="{BB962C8B-B14F-4D97-AF65-F5344CB8AC3E}">
        <p14:creationId xmlns:p14="http://schemas.microsoft.com/office/powerpoint/2010/main" val="264290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4</a:t>
            </a:fld>
            <a:endParaRPr lang="en-GB"/>
          </a:p>
        </p:txBody>
      </p:sp>
    </p:spTree>
    <p:extLst>
      <p:ext uri="{BB962C8B-B14F-4D97-AF65-F5344CB8AC3E}">
        <p14:creationId xmlns:p14="http://schemas.microsoft.com/office/powerpoint/2010/main" val="40753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5</a:t>
            </a:fld>
            <a:endParaRPr lang="en-GB"/>
          </a:p>
        </p:txBody>
      </p:sp>
    </p:spTree>
    <p:extLst>
      <p:ext uri="{BB962C8B-B14F-4D97-AF65-F5344CB8AC3E}">
        <p14:creationId xmlns:p14="http://schemas.microsoft.com/office/powerpoint/2010/main" val="320592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6</a:t>
            </a:fld>
            <a:endParaRPr lang="en-GB"/>
          </a:p>
        </p:txBody>
      </p:sp>
    </p:spTree>
    <p:extLst>
      <p:ext uri="{BB962C8B-B14F-4D97-AF65-F5344CB8AC3E}">
        <p14:creationId xmlns:p14="http://schemas.microsoft.com/office/powerpoint/2010/main" val="360594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7</a:t>
            </a:fld>
            <a:endParaRPr lang="en-GB"/>
          </a:p>
        </p:txBody>
      </p:sp>
    </p:spTree>
    <p:extLst>
      <p:ext uri="{BB962C8B-B14F-4D97-AF65-F5344CB8AC3E}">
        <p14:creationId xmlns:p14="http://schemas.microsoft.com/office/powerpoint/2010/main" val="337131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83328-915B-47BC-8E85-5B6C0A9C0B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62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983328-915B-47BC-8E85-5B6C0A9C0B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808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BEF87BF5-BAA0-E974-23CC-61D2ADF5F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488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hasCustomPrompt="1"/>
          </p:nvPr>
        </p:nvSpPr>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43150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61E73621-8B2A-451D-90A5-960B9EF990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86357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8063B5C-336A-804D-067B-3E2E8B4AD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1492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884DFB89-5ED8-66FE-2783-BEE9FA6C08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7113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6A23DB6-9363-4686-3992-D96408C96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4720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D36969B-02F9-35C1-216F-034F158379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85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group of people on a stage&#10;&#10;Description automatically generated with medium confidence">
            <a:extLst>
              <a:ext uri="{FF2B5EF4-FFF2-40B4-BE49-F238E27FC236}">
                <a16:creationId xmlns:a16="http://schemas.microsoft.com/office/drawing/2014/main" id="{28679EE8-859E-FD58-A6AD-CD0A32922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9261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D9F0D01-91B9-04CD-1EB2-5F4A0E8D4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190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E8383127-D426-5F0D-9F06-10A5E3CDE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1132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C9DA-CA94-EB5E-34D3-0954D5280C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CB3862-50A4-45A8-816A-D555F7D1B991}"/>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4" name="Footer Placeholder 3">
            <a:extLst>
              <a:ext uri="{FF2B5EF4-FFF2-40B4-BE49-F238E27FC236}">
                <a16:creationId xmlns:a16="http://schemas.microsoft.com/office/drawing/2014/main" id="{49D04977-3979-C48D-CC47-B462E8F2E7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EEB893-00CD-2444-3331-AA562DAD9F5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81775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A35CCF8B-EE25-F936-E1D1-5D7F777268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8712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8C79-3D7B-51AB-DEAD-C7DBC13D49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350BA7-6800-DE86-EC05-DD2B196CE946}"/>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4" name="Footer Placeholder 3">
            <a:extLst>
              <a:ext uri="{FF2B5EF4-FFF2-40B4-BE49-F238E27FC236}">
                <a16:creationId xmlns:a16="http://schemas.microsoft.com/office/drawing/2014/main" id="{3A386B6C-928E-EAF4-4B68-55F4393BCF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08184F-E8D3-5353-7FA9-A3233CECE1D3}"/>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37263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C5E7-8792-0EAB-7DC1-5E258B65B9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570D89-8A3D-5245-9450-DC265A67FD02}"/>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4" name="Footer Placeholder 3">
            <a:extLst>
              <a:ext uri="{FF2B5EF4-FFF2-40B4-BE49-F238E27FC236}">
                <a16:creationId xmlns:a16="http://schemas.microsoft.com/office/drawing/2014/main" id="{2C997D05-2023-61A9-BA09-8E9F8F014A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ACE005-BD49-C485-3AEC-FC75B4C959C3}"/>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86683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55242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971130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945489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05797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561766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973538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461625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9222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7ABB2B0-ED35-47BD-485F-1B2E196D9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9771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1049875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707330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807282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274799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960889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4CBC-6445-4603-8764-AB399835E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745E43-BCDF-433B-B286-A285B4AAD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ED814-CF6E-4DB0-8E86-B09F469CB2D8}"/>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5" name="Footer Placeholder 4">
            <a:extLst>
              <a:ext uri="{FF2B5EF4-FFF2-40B4-BE49-F238E27FC236}">
                <a16:creationId xmlns:a16="http://schemas.microsoft.com/office/drawing/2014/main" id="{A46BC2B2-12F3-477A-A3F0-C8FE4C3BA3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541D-CE02-4BB6-ABF4-AA745970EF8F}"/>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714418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E5C6-3AB3-40AA-B16B-4DF4C75B07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19166B-90C3-4154-A2F9-9B7E17336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AF0AD1-523B-445B-8F14-C6EA5F8E3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B80E6C-CD45-4B5F-B710-C9BA44921853}"/>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6" name="Footer Placeholder 5">
            <a:extLst>
              <a:ext uri="{FF2B5EF4-FFF2-40B4-BE49-F238E27FC236}">
                <a16:creationId xmlns:a16="http://schemas.microsoft.com/office/drawing/2014/main" id="{51111EED-A488-4008-9F15-D9E760A018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5BF67D-8159-4B43-B558-A66463F92878}"/>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69101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EA65-310F-4161-8413-24972A53B6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353EFB-9980-424F-8960-4F664D21B6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22426-BA93-4A93-B097-F5C8310F6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605E5D-480A-4CEF-8260-B89470FBA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90812-A355-4344-9A51-DDCE58FB44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A9142F-40C0-4AF5-B625-7DE9B8329876}"/>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8" name="Footer Placeholder 7">
            <a:extLst>
              <a:ext uri="{FF2B5EF4-FFF2-40B4-BE49-F238E27FC236}">
                <a16:creationId xmlns:a16="http://schemas.microsoft.com/office/drawing/2014/main" id="{F926B2C2-A6F6-4FB6-AF5E-E2B1F41869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E6878E-7C73-47F8-B50A-5DD5FD656007}"/>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21499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7C05C-5037-4792-9E04-76CFE39B5ED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1EB85A-18AD-4099-AC57-703C2F2CF773}"/>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4" name="Footer Placeholder 3">
            <a:extLst>
              <a:ext uri="{FF2B5EF4-FFF2-40B4-BE49-F238E27FC236}">
                <a16:creationId xmlns:a16="http://schemas.microsoft.com/office/drawing/2014/main" id="{B28F4DD3-A99B-499A-9906-A18089DC32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CF7C0E-7157-4FA0-935F-5049E1C9CBFC}"/>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152853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44472-71FF-4BED-B314-858B111ACC6E}"/>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3" name="Footer Placeholder 2">
            <a:extLst>
              <a:ext uri="{FF2B5EF4-FFF2-40B4-BE49-F238E27FC236}">
                <a16:creationId xmlns:a16="http://schemas.microsoft.com/office/drawing/2014/main" id="{F93A8059-3976-4285-B3F0-74BB6056EB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18E0F4-C0E8-43C6-88D9-BB214C3EFD05}"/>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195803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475AC7C-EF70-3AD6-9997-4473CEF82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605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794C-916C-4210-87CC-119A4EFEC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57E337-092A-480D-9BAD-F801F5795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EC51FB-0A63-452A-AD4F-17AC09BAA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AA512-C016-44FE-8A8F-61AFCBFF85A6}"/>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6" name="Footer Placeholder 5">
            <a:extLst>
              <a:ext uri="{FF2B5EF4-FFF2-40B4-BE49-F238E27FC236}">
                <a16:creationId xmlns:a16="http://schemas.microsoft.com/office/drawing/2014/main" id="{6F6ED0FC-CCF2-497F-8F7D-07AE4B40C6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F4788-BFF5-433A-A2BE-995DB9482753}"/>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29162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E976-3835-458F-A231-BE234BCAD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4994C0-2DF5-4C96-A427-59208CD684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9F01E4-BF85-43EA-874D-3335A93AE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64ABA-D3E4-4523-86FD-0AD0D91D4D4C}"/>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6" name="Footer Placeholder 5">
            <a:extLst>
              <a:ext uri="{FF2B5EF4-FFF2-40B4-BE49-F238E27FC236}">
                <a16:creationId xmlns:a16="http://schemas.microsoft.com/office/drawing/2014/main" id="{4172537E-AE53-4918-A445-E36C87D15E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DBAA24-24F2-43D9-8EF4-5875B081EA70}"/>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392533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CF63-A471-4527-907A-81B120BAD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6535EC-7C76-4AFC-BAA1-C7365B29E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3B1988-2B96-45F0-9729-A3C445D58BE3}"/>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5" name="Footer Placeholder 4">
            <a:extLst>
              <a:ext uri="{FF2B5EF4-FFF2-40B4-BE49-F238E27FC236}">
                <a16:creationId xmlns:a16="http://schemas.microsoft.com/office/drawing/2014/main" id="{0A96BD52-FB2E-441F-A1BE-7AA40092A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0AEA9D-9694-45D3-BC70-E6BC62464B94}"/>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483101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1BC92-60A1-47CB-8A22-DB754A9E71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5E8BA-ED59-4C78-AD55-299AB3187A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03C83C-4CDD-4684-8295-A2F420A69589}"/>
              </a:ext>
            </a:extLst>
          </p:cNvPr>
          <p:cNvSpPr>
            <a:spLocks noGrp="1"/>
          </p:cNvSpPr>
          <p:nvPr>
            <p:ph type="dt" sz="half" idx="10"/>
          </p:nvPr>
        </p:nvSpPr>
        <p:spPr/>
        <p:txBody>
          <a:bodyPr/>
          <a:lstStyle/>
          <a:p>
            <a:fld id="{11319E68-BE0E-4D07-A4D2-4EDB61D7812F}" type="datetimeFigureOut">
              <a:rPr lang="en-GB" smtClean="0"/>
              <a:t>16/04/2024</a:t>
            </a:fld>
            <a:endParaRPr lang="en-GB"/>
          </a:p>
        </p:txBody>
      </p:sp>
      <p:sp>
        <p:nvSpPr>
          <p:cNvPr id="5" name="Footer Placeholder 4">
            <a:extLst>
              <a:ext uri="{FF2B5EF4-FFF2-40B4-BE49-F238E27FC236}">
                <a16:creationId xmlns:a16="http://schemas.microsoft.com/office/drawing/2014/main" id="{19D0CA4F-EFFD-41ED-BBEA-3EC7870FF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9A1D8-A0B0-4BEA-8A04-AEFB78A86A01}"/>
              </a:ext>
            </a:extLst>
          </p:cNvPr>
          <p:cNvSpPr>
            <a:spLocks noGrp="1"/>
          </p:cNvSpPr>
          <p:nvPr>
            <p:ph type="sldNum" sz="quarter" idx="12"/>
          </p:nvPr>
        </p:nvSpPr>
        <p:spPr/>
        <p:txBody>
          <a:bodyPr/>
          <a:lstStyle/>
          <a:p>
            <a:fld id="{8133857F-8411-4508-9581-B90F0CC1D212}" type="slidenum">
              <a:rPr lang="en-GB" smtClean="0"/>
              <a:t>‹#›</a:t>
            </a:fld>
            <a:endParaRPr lang="en-GB"/>
          </a:p>
        </p:txBody>
      </p:sp>
    </p:spTree>
    <p:extLst>
      <p:ext uri="{BB962C8B-B14F-4D97-AF65-F5344CB8AC3E}">
        <p14:creationId xmlns:p14="http://schemas.microsoft.com/office/powerpoint/2010/main" val="2444283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B55-BFD1-8C78-7FA1-94142768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6253CF-79CC-35A8-31D4-5BEF718D8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B96ACE-D1A1-C38A-8872-0414350BA499}"/>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063EC10F-B726-DE41-C1CA-D3AC65CD4D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D8FEE9-AE95-A1EA-603C-963022AD7DB9}"/>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1507629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B8C8-D5E6-4B94-C296-DA12E5017E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55940C-B987-8A63-0E13-5FF089DF0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4C9C0-32C5-CAF7-C545-81EDE0D7CBBD}"/>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3681035A-EDA6-30E8-20AE-DA6D51994F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8B72AD-C030-DA8F-8193-6603D0A4E135}"/>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2514827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7DC4-F2FA-9C63-EDA8-666BCD5F8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CC5079-6A3D-32C4-5F5B-EFFDE9D5E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85436-3DF7-85A6-63BD-07BB3568B026}"/>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1C93660B-62C3-073C-75D4-D4B8A42AA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655251-A57B-160D-B75E-33D4B32939BD}"/>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2662638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C14B-EB26-BADB-BAD2-9D8F5FF3B6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D1C064-F7EA-CD37-A6A9-0755A8561A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6320C0-772D-63B0-7FA6-3DE45CFB1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727DC9-98F3-32FF-9A1A-5EB7053D329B}"/>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6" name="Footer Placeholder 5">
            <a:extLst>
              <a:ext uri="{FF2B5EF4-FFF2-40B4-BE49-F238E27FC236}">
                <a16:creationId xmlns:a16="http://schemas.microsoft.com/office/drawing/2014/main" id="{918D849A-C598-07F8-5E04-F79683AC3F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CCA9B-8D76-3069-DD82-50BA1C742889}"/>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1652912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F658-B4A8-3838-F690-CED801DC6C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031F26-B0AA-18FB-4C14-98AE65CFE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21207-8830-53DB-E499-417405E6F1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23AD01-1050-19FA-CE6D-0ECC435F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4746F-EB21-8A2D-708B-37CD1A06BC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3FFCA0-F85E-A2FD-E69B-71A81B4B2E01}"/>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8" name="Footer Placeholder 7">
            <a:extLst>
              <a:ext uri="{FF2B5EF4-FFF2-40B4-BE49-F238E27FC236}">
                <a16:creationId xmlns:a16="http://schemas.microsoft.com/office/drawing/2014/main" id="{8826866A-49CB-F5A8-9010-A2662BAD59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77FF27-FB86-4331-C370-814D383BBD33}"/>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3763912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0B44-5BD1-14B7-33A1-7D143A6B9D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3077A8-EA7C-9FA9-99B6-FAEE6A4C52F2}"/>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4" name="Footer Placeholder 3">
            <a:extLst>
              <a:ext uri="{FF2B5EF4-FFF2-40B4-BE49-F238E27FC236}">
                <a16:creationId xmlns:a16="http://schemas.microsoft.com/office/drawing/2014/main" id="{4DF08769-26AD-A02A-F3F2-40BE2BCFFA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A584B0-7D00-8EC0-E9C8-5E34E96CB47F}"/>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266527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collage of a person jumping&#10;&#10;Description automatically generated with low confidence">
            <a:extLst>
              <a:ext uri="{FF2B5EF4-FFF2-40B4-BE49-F238E27FC236}">
                <a16:creationId xmlns:a16="http://schemas.microsoft.com/office/drawing/2014/main" id="{EF28C9A3-49A3-AC6E-06A6-C09B63A271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6856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1188B-8251-58DC-1774-08CBE966986E}"/>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3" name="Footer Placeholder 2">
            <a:extLst>
              <a:ext uri="{FF2B5EF4-FFF2-40B4-BE49-F238E27FC236}">
                <a16:creationId xmlns:a16="http://schemas.microsoft.com/office/drawing/2014/main" id="{7AA89D89-342C-36DA-393F-49743A5346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86DAE7-600A-C0A1-0D7E-6E2F52837CCA}"/>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649632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F086-66CE-7EED-0ED2-344066568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11BC60-AA0D-E0E3-3D20-FFDA0336E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E53A19-885E-F592-86BD-05822DACD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B4A23-5F7A-3CDA-D271-8D7C47BBA8EA}"/>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6" name="Footer Placeholder 5">
            <a:extLst>
              <a:ext uri="{FF2B5EF4-FFF2-40B4-BE49-F238E27FC236}">
                <a16:creationId xmlns:a16="http://schemas.microsoft.com/office/drawing/2014/main" id="{AA56C90A-5ACB-6A0C-15F3-EB09BF76A0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E49C93-1012-DA10-A9B0-B4B71CBDF075}"/>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2883124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C848-50A1-DFB9-3655-29A2BDADF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E44CC3-AB61-31A7-B6C6-DE1331FF1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694DA8-733F-EFE6-434D-2E246C342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13104-0DEC-29D1-44F2-61423264D4AD}"/>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6" name="Footer Placeholder 5">
            <a:extLst>
              <a:ext uri="{FF2B5EF4-FFF2-40B4-BE49-F238E27FC236}">
                <a16:creationId xmlns:a16="http://schemas.microsoft.com/office/drawing/2014/main" id="{EFA1A6CB-9EEE-9912-D611-F30966D840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34E8A9-2BE9-3110-FF4B-2AC53E976740}"/>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229770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DE37-63E8-06DA-AAF1-45EA1CA40F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7A2CED-6DFD-87D8-30EA-06B2EA123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5E942A-280F-4308-DC4B-1F22F6994678}"/>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CEDC2C03-553E-86CC-CBBC-8E8054943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55A57-C4C6-31A2-622F-5964D8CC0015}"/>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4234150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06F28-CFCB-3433-8C06-3E01E111DD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90F5E-C2BF-EAB1-8BC3-C96830CA8E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DD37C7-C5AC-A3BD-FE2F-5B283E0E3B60}"/>
              </a:ext>
            </a:extLst>
          </p:cNvPr>
          <p:cNvSpPr>
            <a:spLocks noGrp="1"/>
          </p:cNvSpPr>
          <p:nvPr>
            <p:ph type="dt" sz="half" idx="10"/>
          </p:nvPr>
        </p:nvSpPr>
        <p:spPr/>
        <p:txBody>
          <a:body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2A2D763D-1489-C80E-9C14-7DA851FCD6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5178CF-32FA-7807-71A9-6D509F8192B5}"/>
              </a:ext>
            </a:extLst>
          </p:cNvPr>
          <p:cNvSpPr>
            <a:spLocks noGrp="1"/>
          </p:cNvSpPr>
          <p:nvPr>
            <p:ph type="sldNum" sz="quarter" idx="12"/>
          </p:nvPr>
        </p:nvSpPr>
        <p:spPr/>
        <p:txBody>
          <a:bodyPr/>
          <a:lstStyle/>
          <a:p>
            <a:fld id="{2C47B429-F7C9-441F-AB46-9107F47D8B7F}" type="slidenum">
              <a:rPr lang="en-GB" smtClean="0"/>
              <a:t>‹#›</a:t>
            </a:fld>
            <a:endParaRPr lang="en-GB"/>
          </a:p>
        </p:txBody>
      </p:sp>
    </p:spTree>
    <p:extLst>
      <p:ext uri="{BB962C8B-B14F-4D97-AF65-F5344CB8AC3E}">
        <p14:creationId xmlns:p14="http://schemas.microsoft.com/office/powerpoint/2010/main" val="1682718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B9EF0-32B5-4DFE-8809-666196762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C28D5F-5C05-4FF1-A492-2FCD6BC1E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F99CCB-0680-40AF-B3D7-7730792F090A}"/>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AA20A1B4-8794-4B9E-9B0E-D2097A0C6B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40E39-D899-4F51-BD7F-69AE33A3F09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463260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1E98-6A2A-4A18-9116-0243F900CD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74814A-DC04-4157-BCC5-42DB3F560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D59661-87F2-45C6-81F8-5A0E8FA9A4F5}"/>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616CE869-131C-4832-AFDC-CFD0EFCA5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6A545-8841-42B1-9E5B-61DEDA348F3A}"/>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943256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9DE8-7338-4601-A1B8-6CD419A03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D3E68E-F969-4EE0-8EF6-ECA0DD5AD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D87CED-BA97-40C2-B09D-7823D1F3454B}"/>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4D5857C8-8711-4DF7-8336-92FE5D17C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123D8-DDCF-4E7F-8DAC-8B58FB7074D9}"/>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885667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F450-EF13-48FD-A01C-C42FFCCC2F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D76614-9786-4FE6-BAE6-DD88CD16C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975566-044D-4B73-8B2F-15AD6F37A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9552CF-EEA5-4566-8342-615D5F6F0B59}"/>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6" name="Footer Placeholder 5">
            <a:extLst>
              <a:ext uri="{FF2B5EF4-FFF2-40B4-BE49-F238E27FC236}">
                <a16:creationId xmlns:a16="http://schemas.microsoft.com/office/drawing/2014/main" id="{8DCAD985-402F-4415-B8B2-E7863F3D2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52735F-456D-4CA7-9A67-084DFA9A3B7B}"/>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6953016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D749-2E79-442A-ACC8-281A62D805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CB671-BA92-448D-9487-590A7324E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ED5F9-1D5C-41E5-9B91-2C7BB7841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972C04-0C6F-4C6E-9469-DF74A6FF77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95B98-52A5-427D-BF2E-EB4A1E5889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90B0F9-338E-4580-A1F9-14FB1712CC37}"/>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8" name="Footer Placeholder 7">
            <a:extLst>
              <a:ext uri="{FF2B5EF4-FFF2-40B4-BE49-F238E27FC236}">
                <a16:creationId xmlns:a16="http://schemas.microsoft.com/office/drawing/2014/main" id="{8D2ECFFD-1FB1-433E-8722-7BEA4D13DD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64D74A-7005-498B-BEE9-0B82205C7E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270349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B037408-5420-29FB-10FB-CB6E9CCC90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7712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7B5F-6FB0-45CD-AEAC-1FA47041D1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189B2-810C-460F-8FFA-0A85269A0AFC}"/>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4" name="Footer Placeholder 3">
            <a:extLst>
              <a:ext uri="{FF2B5EF4-FFF2-40B4-BE49-F238E27FC236}">
                <a16:creationId xmlns:a16="http://schemas.microsoft.com/office/drawing/2014/main" id="{CA097987-AC7E-42C9-A674-B1DD4028C7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F1F305-9AA9-4D19-864C-AAE317D585C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516838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7D75D-5D76-4EDE-90E0-1F2A4C2D98BA}"/>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3" name="Footer Placeholder 2">
            <a:extLst>
              <a:ext uri="{FF2B5EF4-FFF2-40B4-BE49-F238E27FC236}">
                <a16:creationId xmlns:a16="http://schemas.microsoft.com/office/drawing/2014/main" id="{74D461E5-696F-4D9B-98FD-7904FA3542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E8C166-BC35-4103-ACA4-F2548C895925}"/>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288484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9CF2-E5A8-4E12-AC36-14C2F282F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E7A93D-14C1-42EE-B53E-41515605C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E37F0F-FFD1-41D2-9D23-07C6FA32E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DD25AB-07CF-4A06-8194-51FCBD6EC24D}"/>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6" name="Footer Placeholder 5">
            <a:extLst>
              <a:ext uri="{FF2B5EF4-FFF2-40B4-BE49-F238E27FC236}">
                <a16:creationId xmlns:a16="http://schemas.microsoft.com/office/drawing/2014/main" id="{13650BA7-77CE-439C-B803-C43CAB951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5D7197-23C4-4643-BBAE-6118F100A96C}"/>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301732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177C-D7B8-41C6-95C8-2DA9585A2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5445F-468B-4E7A-8FDF-9B25CCA15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C96D7-9015-4AEA-B923-51E931B71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A7930-2A82-4069-B88A-65C71239117C}"/>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6" name="Footer Placeholder 5">
            <a:extLst>
              <a:ext uri="{FF2B5EF4-FFF2-40B4-BE49-F238E27FC236}">
                <a16:creationId xmlns:a16="http://schemas.microsoft.com/office/drawing/2014/main" id="{155CBFF0-1C5A-4F43-932D-46D309E096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F425EC-5ED2-47E1-BC96-0F5F746B8871}"/>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702839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CFB0-12C1-4F19-B8C9-16C403080E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EC0641-3303-45A8-8B16-07517BFDC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5B9973-FD62-4717-A57D-57C1DC2ED592}"/>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83727FBB-DB05-44C7-A0DF-025477CF6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D3741-C751-4BED-B7C7-95EBC3196AE6}"/>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1969083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2C709-9D5D-4C5A-8529-39B1D8FC48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455CBF-371F-4298-B4A9-9F9B5B50E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2F267-2203-4BCE-96BF-E959CC0BBF7D}"/>
              </a:ext>
            </a:extLst>
          </p:cNvPr>
          <p:cNvSpPr>
            <a:spLocks noGrp="1"/>
          </p:cNvSpPr>
          <p:nvPr>
            <p:ph type="dt" sz="half" idx="10"/>
          </p:nvPr>
        </p:nvSpPr>
        <p:spPr/>
        <p:txBody>
          <a:body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2D1D64F0-D77C-4FD9-B628-FA1896237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2BD63-8BDB-4A03-83F4-35916CE9F532}"/>
              </a:ext>
            </a:extLst>
          </p:cNvPr>
          <p:cNvSpPr>
            <a:spLocks noGrp="1"/>
          </p:cNvSpPr>
          <p:nvPr>
            <p:ph type="sldNum" sz="quarter" idx="12"/>
          </p:nvPr>
        </p:nvSpPr>
        <p:spPr/>
        <p:txBody>
          <a:bodyPr/>
          <a:lstStyle/>
          <a:p>
            <a:fld id="{AACAA8F9-EA96-49CF-A6DE-18E7974388C6}" type="slidenum">
              <a:rPr lang="en-GB" smtClean="0"/>
              <a:t>‹#›</a:t>
            </a:fld>
            <a:endParaRPr lang="en-GB"/>
          </a:p>
        </p:txBody>
      </p:sp>
    </p:spTree>
    <p:extLst>
      <p:ext uri="{BB962C8B-B14F-4D97-AF65-F5344CB8AC3E}">
        <p14:creationId xmlns:p14="http://schemas.microsoft.com/office/powerpoint/2010/main" val="3512418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CDAC-D8B2-43AE-895F-6A72788B8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EA87BF-9B89-4EDA-96E2-541D659773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C8091B-4334-4F21-9F62-1002A3765A94}"/>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5CBA93BF-20D1-4F90-87FB-401780BDCD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5467B5-CF6E-440B-9176-2E7EDAA44C7B}"/>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226359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A227-CC25-4649-8137-6FD04A3031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FF17E7-908F-4779-BFA7-CB113BF569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9169B3-3C68-4F1D-BE50-081440AE5F16}"/>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B0D1532B-51E5-43A8-B3FD-01A81A96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18D174-0D49-4C46-99B2-3ADEAAEDF323}"/>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1831571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53E9-6EFF-46CC-89AD-1F86584C93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D6F229-9779-40C2-A1B8-AD753F540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B1BE70-94AA-4423-A811-7F96C17859CE}"/>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49E0EA32-6F18-41DE-89F5-6D5286C0F6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97F79-B38A-4B91-8E48-E1A8909C7B9A}"/>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2461988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6F3F-D5CF-48F4-87CD-298C93150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D110A6-FAB0-43BE-ABBE-20272947B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4DE4B9-B154-403A-B24A-5F145E78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FFDB6A-14B9-438F-8E23-114AE2D37BC0}"/>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6" name="Footer Placeholder 5">
            <a:extLst>
              <a:ext uri="{FF2B5EF4-FFF2-40B4-BE49-F238E27FC236}">
                <a16:creationId xmlns:a16="http://schemas.microsoft.com/office/drawing/2014/main" id="{24F52790-EE69-4C79-92B8-CC500B05F2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441BD0-BF28-47F9-B22C-B3D753FEB04C}"/>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107599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1AC1DF1-CB94-1C6C-3835-C0564DAEFA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89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3078-4D0F-4D78-8DA2-A4009CC5F2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C5B061-A966-47B6-91B1-965D42E67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60FFC-027D-4865-BE04-2C1B49FBA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2CBB01-7B7F-4BB3-BE11-D9B084356F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38A90-451E-44AC-BAC5-E505B49203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1AA7C-50E3-40CA-8B7D-6576BDC17AA8}"/>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8" name="Footer Placeholder 7">
            <a:extLst>
              <a:ext uri="{FF2B5EF4-FFF2-40B4-BE49-F238E27FC236}">
                <a16:creationId xmlns:a16="http://schemas.microsoft.com/office/drawing/2014/main" id="{FDB85A6B-5FEF-4F73-A410-8CB4A2C98B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DCCB45-8C18-42AC-8361-DFE459B8F04A}"/>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2848201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8045-5E0B-490D-AC47-FFD73C15B8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74D87A-2406-40C3-B620-D7C7B2B4293F}"/>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4" name="Footer Placeholder 3">
            <a:extLst>
              <a:ext uri="{FF2B5EF4-FFF2-40B4-BE49-F238E27FC236}">
                <a16:creationId xmlns:a16="http://schemas.microsoft.com/office/drawing/2014/main" id="{32D52688-19E5-44B8-A002-AABF2CF321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7918F9-4AC8-43B2-A725-4C37F832F539}"/>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3332132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9BE67-E52A-47DC-AEBB-177DE7531B0F}"/>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3" name="Footer Placeholder 2">
            <a:extLst>
              <a:ext uri="{FF2B5EF4-FFF2-40B4-BE49-F238E27FC236}">
                <a16:creationId xmlns:a16="http://schemas.microsoft.com/office/drawing/2014/main" id="{A8A9C2E5-79B7-4FBE-A81F-FB3CB40393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94F009-1F64-4DF2-92BE-9A2AA50FAB5B}"/>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3957993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28B9-FBE9-4591-BD60-19B330699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ABFAFA-9F5A-4951-9218-3327A04C5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05CFB9-AA6F-411C-923A-3027F56DE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4EEE6-81ED-4846-86AB-582D703A3574}"/>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6" name="Footer Placeholder 5">
            <a:extLst>
              <a:ext uri="{FF2B5EF4-FFF2-40B4-BE49-F238E27FC236}">
                <a16:creationId xmlns:a16="http://schemas.microsoft.com/office/drawing/2014/main" id="{78B640A2-501F-4AC1-9D88-6943894727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262E0F-555B-49EE-B1F8-8DAAE0AA7487}"/>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4229903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3810-03AE-4D5F-B501-9885DD676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59F7568-DFE2-4B9B-B283-C98A9B4D0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EEE8F42-9F3E-4A15-9401-D64E1C2DE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63302-51A8-4061-8539-85ACF7A0AAC5}"/>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6" name="Footer Placeholder 5">
            <a:extLst>
              <a:ext uri="{FF2B5EF4-FFF2-40B4-BE49-F238E27FC236}">
                <a16:creationId xmlns:a16="http://schemas.microsoft.com/office/drawing/2014/main" id="{1D354C81-0A8C-4ACD-BE91-9E72720774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0066D5-86F0-4337-93DF-3E6C73AB4DA5}"/>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2026257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86EF-77D9-499A-882A-410785AA90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AF1F5B-C197-430E-84DB-10EB5D262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42331-1B42-4FDD-9C77-310B0A79E8FF}"/>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B090F806-4861-44C8-97AF-075D74BB49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A8B891-74F2-487C-9FEB-AF617774E662}"/>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2133283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0EDEB-9F17-4831-AED8-F7B925AF70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BDD13D-7163-4D86-8A2D-72A2AA921C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67BCDC-D99D-42A3-BB6E-B8651D282165}"/>
              </a:ext>
            </a:extLst>
          </p:cNvPr>
          <p:cNvSpPr>
            <a:spLocks noGrp="1"/>
          </p:cNvSpPr>
          <p:nvPr>
            <p:ph type="dt" sz="half" idx="10"/>
          </p:nvPr>
        </p:nvSpPr>
        <p:spPr/>
        <p:txBody>
          <a:body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C2A6F6EB-2134-4851-9480-6FD83E7DDA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653052-589B-4753-BF7F-9C0AC1C61E04}"/>
              </a:ext>
            </a:extLst>
          </p:cNvPr>
          <p:cNvSpPr>
            <a:spLocks noGrp="1"/>
          </p:cNvSpPr>
          <p:nvPr>
            <p:ph type="sldNum" sz="quarter" idx="12"/>
          </p:nvPr>
        </p:nvSpPr>
        <p:spPr/>
        <p:txBody>
          <a:bodyPr/>
          <a:lstStyle/>
          <a:p>
            <a:fld id="{15AC5C7A-87A9-4875-8074-823F547FBB24}" type="slidenum">
              <a:rPr lang="en-GB" smtClean="0"/>
              <a:t>‹#›</a:t>
            </a:fld>
            <a:endParaRPr lang="en-GB"/>
          </a:p>
        </p:txBody>
      </p:sp>
    </p:spTree>
    <p:extLst>
      <p:ext uri="{BB962C8B-B14F-4D97-AF65-F5344CB8AC3E}">
        <p14:creationId xmlns:p14="http://schemas.microsoft.com/office/powerpoint/2010/main" val="423584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E9200D33-DA6F-622E-7679-F24551C1B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9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129E-D537-4220-A884-56AB74B3D822}"/>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23057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C5A572-B935-4042-8FFC-9DB9189EC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032C5E-2E62-474D-912A-C763034CD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16EA46-06C3-4857-85A2-53383FE5A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19E68-BE0E-4D07-A4D2-4EDB61D7812F}" type="datetimeFigureOut">
              <a:rPr lang="en-GB" smtClean="0"/>
              <a:t>16/04/2024</a:t>
            </a:fld>
            <a:endParaRPr lang="en-GB"/>
          </a:p>
        </p:txBody>
      </p:sp>
      <p:sp>
        <p:nvSpPr>
          <p:cNvPr id="5" name="Footer Placeholder 4">
            <a:extLst>
              <a:ext uri="{FF2B5EF4-FFF2-40B4-BE49-F238E27FC236}">
                <a16:creationId xmlns:a16="http://schemas.microsoft.com/office/drawing/2014/main" id="{5AEB1782-055F-489E-911A-23F530B2B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3D92ED-90AF-42D1-874A-F8CA23090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857F-8411-4508-9581-B90F0CC1D212}" type="slidenum">
              <a:rPr lang="en-GB" smtClean="0"/>
              <a:t>‹#›</a:t>
            </a:fld>
            <a:endParaRPr lang="en-GB"/>
          </a:p>
        </p:txBody>
      </p:sp>
    </p:spTree>
    <p:extLst>
      <p:ext uri="{BB962C8B-B14F-4D97-AF65-F5344CB8AC3E}">
        <p14:creationId xmlns:p14="http://schemas.microsoft.com/office/powerpoint/2010/main" val="3550179840"/>
      </p:ext>
    </p:extLst>
  </p:cSld>
  <p:clrMap bg1="lt1" tx1="dk1" bg2="lt2" tx2="dk2" accent1="accent1" accent2="accent2" accent3="accent3" accent4="accent4" accent5="accent5" accent6="accent6" hlink="hlink" folHlink="folHlink"/>
  <p:sldLayoutIdLst>
    <p:sldLayoutId id="2147483649" r:id="rId1"/>
    <p:sldLayoutId id="2147483725" r:id="rId2"/>
    <p:sldLayoutId id="2147483726" r:id="rId3"/>
    <p:sldLayoutId id="2147483727" r:id="rId4"/>
    <p:sldLayoutId id="2147483728" r:id="rId5"/>
    <p:sldLayoutId id="2147483729" r:id="rId6"/>
    <p:sldLayoutId id="2147483730" r:id="rId7"/>
    <p:sldLayoutId id="2147483731" r:id="rId8"/>
    <p:sldLayoutId id="2147483650" r:id="rId9"/>
    <p:sldLayoutId id="2147483684" r:id="rId10"/>
    <p:sldLayoutId id="2147483685" r:id="rId11"/>
    <p:sldLayoutId id="2147483686" r:id="rId12"/>
    <p:sldLayoutId id="2147483716" r:id="rId13"/>
    <p:sldLayoutId id="2147483720" r:id="rId14"/>
    <p:sldLayoutId id="2147483721" r:id="rId15"/>
    <p:sldLayoutId id="2147483722" r:id="rId16"/>
    <p:sldLayoutId id="2147483723" r:id="rId17"/>
    <p:sldLayoutId id="2147483724" r:id="rId18"/>
    <p:sldLayoutId id="2147483717" r:id="rId19"/>
    <p:sldLayoutId id="2147483718" r:id="rId20"/>
    <p:sldLayoutId id="2147483719" r:id="rId21"/>
    <p:sldLayoutId id="2147483687" r:id="rId22"/>
    <p:sldLayoutId id="2147483688" r:id="rId23"/>
    <p:sldLayoutId id="2147483690" r:id="rId24"/>
    <p:sldLayoutId id="2147483691" r:id="rId25"/>
    <p:sldLayoutId id="2147483692" r:id="rId26"/>
    <p:sldLayoutId id="2147483693" r:id="rId27"/>
    <p:sldLayoutId id="2147483695" r:id="rId28"/>
    <p:sldLayoutId id="2147483699" r:id="rId29"/>
    <p:sldLayoutId id="2147483696" r:id="rId30"/>
    <p:sldLayoutId id="2147483698" r:id="rId31"/>
    <p:sldLayoutId id="2147483689" r:id="rId32"/>
    <p:sldLayoutId id="2147483700" r:id="rId33"/>
    <p:sldLayoutId id="2147483694" r:id="rId34"/>
    <p:sldLayoutId id="2147483651" r:id="rId35"/>
    <p:sldLayoutId id="2147483652" r:id="rId36"/>
    <p:sldLayoutId id="2147483653" r:id="rId37"/>
    <p:sldLayoutId id="2147483654" r:id="rId38"/>
    <p:sldLayoutId id="2147483655" r:id="rId39"/>
    <p:sldLayoutId id="2147483656" r:id="rId40"/>
    <p:sldLayoutId id="2147483657" r:id="rId41"/>
    <p:sldLayoutId id="2147483658" r:id="rId42"/>
    <p:sldLayoutId id="2147483659"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1DCA05-309B-A2BD-9909-C64268444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E70088-A2CA-A638-E783-2139281D92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A3293-6D8E-2D84-B58F-FB4785134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E6B79-458A-4097-AC07-FEC4E5C1C668}" type="datetimeFigureOut">
              <a:rPr lang="en-GB" smtClean="0"/>
              <a:t>16/04/2024</a:t>
            </a:fld>
            <a:endParaRPr lang="en-GB"/>
          </a:p>
        </p:txBody>
      </p:sp>
      <p:sp>
        <p:nvSpPr>
          <p:cNvPr id="5" name="Footer Placeholder 4">
            <a:extLst>
              <a:ext uri="{FF2B5EF4-FFF2-40B4-BE49-F238E27FC236}">
                <a16:creationId xmlns:a16="http://schemas.microsoft.com/office/drawing/2014/main" id="{4A98DD14-787E-7030-04BA-070E4C0D9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5B27AB-093B-E211-BE1E-B9FC6A1CB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7B429-F7C9-441F-AB46-9107F47D8B7F}" type="slidenum">
              <a:rPr lang="en-GB" smtClean="0"/>
              <a:t>‹#›</a:t>
            </a:fld>
            <a:endParaRPr lang="en-GB"/>
          </a:p>
        </p:txBody>
      </p:sp>
    </p:spTree>
    <p:extLst>
      <p:ext uri="{BB962C8B-B14F-4D97-AF65-F5344CB8AC3E}">
        <p14:creationId xmlns:p14="http://schemas.microsoft.com/office/powerpoint/2010/main" val="40797352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BB241-72F4-4726-ACF5-88222661C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E7A7B0-A9BE-41A6-8FD0-2ED4861EF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564437-8F30-4C54-903B-F8A6B07FF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E50AD-5A7A-47CE-9813-2A5CC7D91CDD}" type="datetimeFigureOut">
              <a:rPr lang="en-GB" smtClean="0"/>
              <a:t>16/04/2024</a:t>
            </a:fld>
            <a:endParaRPr lang="en-GB"/>
          </a:p>
        </p:txBody>
      </p:sp>
      <p:sp>
        <p:nvSpPr>
          <p:cNvPr id="5" name="Footer Placeholder 4">
            <a:extLst>
              <a:ext uri="{FF2B5EF4-FFF2-40B4-BE49-F238E27FC236}">
                <a16:creationId xmlns:a16="http://schemas.microsoft.com/office/drawing/2014/main" id="{7F4EB80D-4AD4-4FC3-B5F3-39805744D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955DBA-FCE7-4B9B-AA1F-DC7A3845D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AA8F9-EA96-49CF-A6DE-18E7974388C6}" type="slidenum">
              <a:rPr lang="en-GB" smtClean="0"/>
              <a:t>‹#›</a:t>
            </a:fld>
            <a:endParaRPr lang="en-GB"/>
          </a:p>
        </p:txBody>
      </p:sp>
    </p:spTree>
    <p:extLst>
      <p:ext uri="{BB962C8B-B14F-4D97-AF65-F5344CB8AC3E}">
        <p14:creationId xmlns:p14="http://schemas.microsoft.com/office/powerpoint/2010/main" val="203762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4E776D-E558-43A8-9B36-0D3C04476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00A2D4-C0B9-4474-A5B0-951044D7C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8E4F96-F3A2-4914-8B7E-65CDC48DB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3481A-01D5-48B9-97E5-8DC257309B9E}" type="datetimeFigureOut">
              <a:rPr lang="en-GB" smtClean="0"/>
              <a:t>16/04/2024</a:t>
            </a:fld>
            <a:endParaRPr lang="en-GB"/>
          </a:p>
        </p:txBody>
      </p:sp>
      <p:sp>
        <p:nvSpPr>
          <p:cNvPr id="5" name="Footer Placeholder 4">
            <a:extLst>
              <a:ext uri="{FF2B5EF4-FFF2-40B4-BE49-F238E27FC236}">
                <a16:creationId xmlns:a16="http://schemas.microsoft.com/office/drawing/2014/main" id="{CCC4786D-0C7C-4B71-95E9-5072FEDED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DB475D-B455-42CE-ABA0-CCB2146231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C5C7A-87A9-4875-8074-823F547FBB24}" type="slidenum">
              <a:rPr lang="en-GB" smtClean="0"/>
              <a:t>‹#›</a:t>
            </a:fld>
            <a:endParaRPr lang="en-GB"/>
          </a:p>
        </p:txBody>
      </p:sp>
    </p:spTree>
    <p:extLst>
      <p:ext uri="{BB962C8B-B14F-4D97-AF65-F5344CB8AC3E}">
        <p14:creationId xmlns:p14="http://schemas.microsoft.com/office/powerpoint/2010/main" val="3040234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ww.youtube.com/watch?v=guS6tQwU-t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4.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notesSlide" Target="../notesSlides/notesSlide15.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jpe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jpeg"/><Relationship Id="rId28" Type="http://schemas.openxmlformats.org/officeDocument/2006/relationships/image" Target="../media/image80.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jpe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hyperlink" Target="https://www.findapprenticeship.service.gov.uk/apprenticeshipdetail/1000240904/1.6" TargetMode="External"/><Relationship Id="rId3" Type="http://schemas.openxmlformats.org/officeDocument/2006/relationships/hyperlink" Target="https://www.findapprenticeship.service.gov.uk/apprenticeshipdetail/1000240461/0.3" TargetMode="External"/><Relationship Id="rId7" Type="http://schemas.openxmlformats.org/officeDocument/2006/relationships/hyperlink" Target="https://www.findapprenticeship.service.gov.uk/apprenticeshipdetail/1000221497/1.6"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findapprenticeship.service.gov.uk/apprenticeshipdetail/1000242417/1.3" TargetMode="External"/><Relationship Id="rId5" Type="http://schemas.openxmlformats.org/officeDocument/2006/relationships/hyperlink" Target="https://www.findapprenticeship.service.gov.uk/apprenticeshipdetail/1000242757/1.1" TargetMode="External"/><Relationship Id="rId4" Type="http://schemas.openxmlformats.org/officeDocument/2006/relationships/hyperlink" Target="https://www.findapprenticeship.service.gov.uk/apprenticeshipdetail/1000224712/1" TargetMode="External"/><Relationship Id="rId9" Type="http://schemas.openxmlformats.org/officeDocument/2006/relationships/hyperlink" Target="https://www.findapprenticeship.service.gov.uk/apprenticeshipdetail/1000219912/1.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amazingapprenticeships.com/"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apprenticeships.gov.uk/apprentices/career-starter-apprenticeships"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3F6-66EB-4F30-801B-6352DBCCA943}"/>
              </a:ext>
            </a:extLst>
          </p:cNvPr>
          <p:cNvSpPr>
            <a:spLocks noGrp="1"/>
          </p:cNvSpPr>
          <p:nvPr>
            <p:ph type="title"/>
          </p:nvPr>
        </p:nvSpPr>
        <p:spPr>
          <a:xfrm>
            <a:off x="215900" y="0"/>
            <a:ext cx="10515600" cy="832079"/>
          </a:xfrm>
        </p:spPr>
        <p:txBody>
          <a:bodyPr>
            <a:normAutofit/>
          </a:bodyPr>
          <a:lstStyle/>
          <a:p>
            <a:r>
              <a:rPr lang="en-GB" sz="4000" b="1" dirty="0">
                <a:solidFill>
                  <a:srgbClr val="F652A0"/>
                </a:solidFill>
              </a:rPr>
              <a:t>For ASK partner reference</a:t>
            </a:r>
          </a:p>
        </p:txBody>
      </p:sp>
      <p:sp>
        <p:nvSpPr>
          <p:cNvPr id="3" name="Title 1">
            <a:extLst>
              <a:ext uri="{FF2B5EF4-FFF2-40B4-BE49-F238E27FC236}">
                <a16:creationId xmlns:a16="http://schemas.microsoft.com/office/drawing/2014/main" id="{89B8B26F-D685-4D45-AF26-353689500E79}"/>
              </a:ext>
            </a:extLst>
          </p:cNvPr>
          <p:cNvSpPr txBox="1">
            <a:spLocks/>
          </p:cNvSpPr>
          <p:nvPr/>
        </p:nvSpPr>
        <p:spPr>
          <a:xfrm>
            <a:off x="215900" y="1508992"/>
            <a:ext cx="11976100" cy="5514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GB" sz="1800" b="1" dirty="0">
                <a:solidFill>
                  <a:srgbClr val="F652A0"/>
                </a:solidFill>
                <a:latin typeface="+mn-lt"/>
              </a:rPr>
              <a:t>Before this session, please:</a:t>
            </a:r>
          </a:p>
          <a:p>
            <a:pPr marL="0" indent="0">
              <a:buNone/>
            </a:pPr>
            <a:endParaRPr lang="en-GB" sz="1800" b="1" dirty="0">
              <a:solidFill>
                <a:srgbClr val="F652A0"/>
              </a:solidFill>
              <a:latin typeface="+mn-lt"/>
            </a:endParaRPr>
          </a:p>
          <a:p>
            <a:pPr marL="514350" indent="-514350">
              <a:buFont typeface="+mj-lt"/>
              <a:buAutoNum type="arabicPeriod"/>
            </a:pPr>
            <a:r>
              <a:rPr lang="en-GB" sz="1800" dirty="0">
                <a:solidFill>
                  <a:srgbClr val="F652A0"/>
                </a:solidFill>
                <a:latin typeface="+mn-lt"/>
              </a:rPr>
              <a:t>Consider the audience you are delivering this to and adapt as necessary, including size of cohort, age group and for students with additional needs. </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Check the videos have downloaded to your device and are embedded in the slide should you wish to include them. </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Plan the session and adapt the slides as needed in terms of interactivity, internet/IT access and whether you will do any live demos of any websites. </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Hide or unhide the appropriate slides depending on your audience, the length of session and delivery method e.g. virtual or face to face. </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Note, the script is not designed to be read word for word – please include what is relevant and adapt the script to the needs of your audience as appropriate.</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Add in local examples and local labour market information where required. </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Ensure you refer to the interactivity slide deck and notes in the script to add interactive activities to your session.</a:t>
            </a:r>
          </a:p>
          <a:p>
            <a:pPr marL="514350" indent="-514350">
              <a:buFont typeface="+mj-lt"/>
              <a:buAutoNum type="arabicPeriod"/>
            </a:pPr>
            <a:endParaRPr lang="en-GB" sz="1800" dirty="0">
              <a:solidFill>
                <a:srgbClr val="F652A0"/>
              </a:solidFill>
              <a:latin typeface="+mn-lt"/>
            </a:endParaRPr>
          </a:p>
          <a:p>
            <a:pPr marL="514350" indent="-514350">
              <a:buFont typeface="+mj-lt"/>
              <a:buAutoNum type="arabicPeriod"/>
            </a:pPr>
            <a:r>
              <a:rPr lang="en-GB" sz="1800" dirty="0">
                <a:solidFill>
                  <a:srgbClr val="F652A0"/>
                </a:solidFill>
                <a:latin typeface="+mn-lt"/>
              </a:rPr>
              <a:t>Please review slide 2 for rough timings on each section of the session and adapt accordingly.</a:t>
            </a:r>
          </a:p>
          <a:p>
            <a:endParaRPr lang="en-GB" sz="1800" dirty="0">
              <a:solidFill>
                <a:srgbClr val="F652A0"/>
              </a:solidFill>
              <a:latin typeface="+mn-lt"/>
            </a:endParaRPr>
          </a:p>
          <a:p>
            <a:br>
              <a:rPr lang="en-GB" sz="1800" dirty="0">
                <a:solidFill>
                  <a:srgbClr val="F652A0"/>
                </a:solidFill>
                <a:latin typeface="+mn-lt"/>
              </a:rPr>
            </a:br>
            <a:r>
              <a:rPr lang="en-GB" sz="1800" dirty="0">
                <a:solidFill>
                  <a:srgbClr val="F652A0"/>
                </a:solidFill>
                <a:latin typeface="+mn-lt"/>
              </a:rPr>
              <a:t>This presentation will roughly take </a:t>
            </a:r>
            <a:r>
              <a:rPr lang="en-GB" sz="1800" b="1" dirty="0">
                <a:solidFill>
                  <a:srgbClr val="F652A0"/>
                </a:solidFill>
                <a:latin typeface="+mn-lt"/>
              </a:rPr>
              <a:t>20 -25 minutes</a:t>
            </a:r>
            <a:r>
              <a:rPr lang="en-GB" sz="1800" dirty="0">
                <a:solidFill>
                  <a:srgbClr val="F652A0"/>
                </a:solidFill>
                <a:latin typeface="+mn-lt"/>
              </a:rPr>
              <a:t>. </a:t>
            </a:r>
          </a:p>
          <a:p>
            <a:pPr marL="0" indent="0">
              <a:buNone/>
            </a:pPr>
            <a:r>
              <a:rPr lang="en-GB" sz="1800" dirty="0">
                <a:solidFill>
                  <a:srgbClr val="F652A0"/>
                </a:solidFill>
                <a:latin typeface="+mn-lt"/>
              </a:rPr>
              <a:t>       </a:t>
            </a:r>
          </a:p>
          <a:p>
            <a:pPr marL="0" indent="0">
              <a:buNone/>
            </a:pPr>
            <a:endParaRPr lang="en-GB" sz="1800" dirty="0">
              <a:solidFill>
                <a:srgbClr val="F652A0"/>
              </a:solidFill>
              <a:latin typeface="+mn-lt"/>
            </a:endParaRPr>
          </a:p>
          <a:p>
            <a:pPr marL="0" indent="0">
              <a:buNone/>
            </a:pPr>
            <a:r>
              <a:rPr lang="en-GB" sz="1800" dirty="0">
                <a:solidFill>
                  <a:srgbClr val="F652A0"/>
                </a:solidFill>
                <a:latin typeface="+mn-lt"/>
              </a:rPr>
              <a:t>PLEASE ENSURE THIS SLIDE IS HIDDEN BEFORE PRESENTING</a:t>
            </a:r>
          </a:p>
        </p:txBody>
      </p:sp>
    </p:spTree>
    <p:extLst>
      <p:ext uri="{BB962C8B-B14F-4D97-AF65-F5344CB8AC3E}">
        <p14:creationId xmlns:p14="http://schemas.microsoft.com/office/powerpoint/2010/main" val="162484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0D198-50DE-E11E-F3C3-30316639B6D6}"/>
              </a:ext>
            </a:extLst>
          </p:cNvPr>
          <p:cNvSpPr txBox="1"/>
          <p:nvPr/>
        </p:nvSpPr>
        <p:spPr>
          <a:xfrm>
            <a:off x="189266" y="1940434"/>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Higher &amp; Degree apprenticeships</a:t>
            </a:r>
          </a:p>
        </p:txBody>
      </p:sp>
      <p:pic>
        <p:nvPicPr>
          <p:cNvPr id="4" name="Picture 3">
            <a:extLst>
              <a:ext uri="{FF2B5EF4-FFF2-40B4-BE49-F238E27FC236}">
                <a16:creationId xmlns:a16="http://schemas.microsoft.com/office/drawing/2014/main" id="{09FABD1E-620A-CA81-A17C-2D9819382D20}"/>
              </a:ext>
            </a:extLst>
          </p:cNvPr>
          <p:cNvPicPr>
            <a:picLocks noChangeAspect="1"/>
          </p:cNvPicPr>
          <p:nvPr/>
        </p:nvPicPr>
        <p:blipFill>
          <a:blip r:embed="rId3"/>
          <a:stretch>
            <a:fillRect/>
          </a:stretch>
        </p:blipFill>
        <p:spPr>
          <a:xfrm>
            <a:off x="3705081" y="787852"/>
            <a:ext cx="8297653" cy="4850947"/>
          </a:xfrm>
          <a:prstGeom prst="rect">
            <a:avLst/>
          </a:prstGeom>
        </p:spPr>
      </p:pic>
    </p:spTree>
    <p:extLst>
      <p:ext uri="{BB962C8B-B14F-4D97-AF65-F5344CB8AC3E}">
        <p14:creationId xmlns:p14="http://schemas.microsoft.com/office/powerpoint/2010/main" val="202076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3D1253A-93E2-1ABF-7B8E-E91FDAD5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56" y="-418641"/>
            <a:ext cx="12936251" cy="7276641"/>
          </a:xfrm>
          <a:prstGeom prst="rect">
            <a:avLst/>
          </a:prstGeom>
        </p:spPr>
      </p:pic>
      <p:sp>
        <p:nvSpPr>
          <p:cNvPr id="5" name="TextBox 4">
            <a:extLst>
              <a:ext uri="{FF2B5EF4-FFF2-40B4-BE49-F238E27FC236}">
                <a16:creationId xmlns:a16="http://schemas.microsoft.com/office/drawing/2014/main" id="{B8A290DB-1F2C-B719-B55B-57C5307DFF99}"/>
              </a:ext>
            </a:extLst>
          </p:cNvPr>
          <p:cNvSpPr txBox="1"/>
          <p:nvPr/>
        </p:nvSpPr>
        <p:spPr>
          <a:xfrm>
            <a:off x="189266" y="1940434"/>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Hear from apprentices</a:t>
            </a:r>
          </a:p>
        </p:txBody>
      </p:sp>
      <p:sp>
        <p:nvSpPr>
          <p:cNvPr id="8" name="TextBox 7">
            <a:extLst>
              <a:ext uri="{FF2B5EF4-FFF2-40B4-BE49-F238E27FC236}">
                <a16:creationId xmlns:a16="http://schemas.microsoft.com/office/drawing/2014/main" id="{9B97693D-C565-642B-D16A-2FCFD1D209F6}"/>
              </a:ext>
            </a:extLst>
          </p:cNvPr>
          <p:cNvSpPr txBox="1"/>
          <p:nvPr/>
        </p:nvSpPr>
        <p:spPr>
          <a:xfrm>
            <a:off x="5085347" y="1427747"/>
            <a:ext cx="3175959" cy="646331"/>
          </a:xfrm>
          <a:prstGeom prst="rect">
            <a:avLst/>
          </a:prstGeom>
          <a:noFill/>
        </p:spPr>
        <p:txBody>
          <a:bodyPr wrap="square" rtlCol="0">
            <a:spAutoFit/>
          </a:bodyPr>
          <a:lstStyle/>
          <a:p>
            <a:r>
              <a:rPr lang="en-US" dirty="0">
                <a:hlinkClick r:id="rId4"/>
              </a:rPr>
              <a:t>https://www.youtube.com/watch?v=guS6tQwU-tY</a:t>
            </a:r>
            <a:r>
              <a:rPr lang="en-US" dirty="0"/>
              <a:t> </a:t>
            </a:r>
          </a:p>
        </p:txBody>
      </p:sp>
    </p:spTree>
    <p:extLst>
      <p:ext uri="{BB962C8B-B14F-4D97-AF65-F5344CB8AC3E}">
        <p14:creationId xmlns:p14="http://schemas.microsoft.com/office/powerpoint/2010/main" val="1631037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B1B442-FB01-324B-5FE9-FB7B5A43F400}"/>
              </a:ext>
            </a:extLst>
          </p:cNvPr>
          <p:cNvSpPr/>
          <p:nvPr/>
        </p:nvSpPr>
        <p:spPr>
          <a:xfrm>
            <a:off x="4511361" y="3071125"/>
            <a:ext cx="6681457" cy="72427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66186C2-9774-6B19-1297-B8398CB9538A}"/>
              </a:ext>
            </a:extLst>
          </p:cNvPr>
          <p:cNvSpPr txBox="1"/>
          <p:nvPr/>
        </p:nvSpPr>
        <p:spPr>
          <a:xfrm>
            <a:off x="4506713" y="3216311"/>
            <a:ext cx="6713623" cy="400110"/>
          </a:xfrm>
          <a:prstGeom prst="rect">
            <a:avLst/>
          </a:prstGeom>
          <a:noFill/>
        </p:spPr>
        <p:txBody>
          <a:bodyPr wrap="square" rtlCol="0">
            <a:spAutoFit/>
          </a:bodyPr>
          <a:lstStyle/>
          <a:p>
            <a:pPr algn="ctr"/>
            <a:r>
              <a:rPr lang="en-GB" sz="2000" b="1" dirty="0">
                <a:solidFill>
                  <a:schemeClr val="bg1"/>
                </a:solidFill>
              </a:rPr>
              <a:t>Apprentices undertaking different level apprenticeships</a:t>
            </a:r>
          </a:p>
        </p:txBody>
      </p:sp>
      <p:sp>
        <p:nvSpPr>
          <p:cNvPr id="4" name="Rectangle 3">
            <a:extLst>
              <a:ext uri="{FF2B5EF4-FFF2-40B4-BE49-F238E27FC236}">
                <a16:creationId xmlns:a16="http://schemas.microsoft.com/office/drawing/2014/main" id="{D5AC689F-AECC-9C1C-5B51-E86D505C8028}"/>
              </a:ext>
            </a:extLst>
          </p:cNvPr>
          <p:cNvSpPr/>
          <p:nvPr/>
        </p:nvSpPr>
        <p:spPr>
          <a:xfrm>
            <a:off x="4091452" y="335340"/>
            <a:ext cx="2230170" cy="2272420"/>
          </a:xfrm>
          <a:prstGeom prst="rect">
            <a:avLst/>
          </a:prstGeom>
          <a:solidFill>
            <a:srgbClr val="F652A0"/>
          </a:solidFill>
          <a:ln w="57150">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5331FC2-E9FE-4F61-40B2-B9C8ABC65764}"/>
              </a:ext>
            </a:extLst>
          </p:cNvPr>
          <p:cNvSpPr/>
          <p:nvPr/>
        </p:nvSpPr>
        <p:spPr>
          <a:xfrm>
            <a:off x="6716162" y="333832"/>
            <a:ext cx="2230170" cy="2272420"/>
          </a:xfrm>
          <a:prstGeom prst="rect">
            <a:avLst/>
          </a:prstGeom>
          <a:solidFill>
            <a:srgbClr val="0B829A"/>
          </a:solidFill>
          <a:ln w="57150">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518CA1EC-FD99-1793-E1B0-8152C919444F}"/>
              </a:ext>
            </a:extLst>
          </p:cNvPr>
          <p:cNvSpPr/>
          <p:nvPr/>
        </p:nvSpPr>
        <p:spPr>
          <a:xfrm>
            <a:off x="9340872" y="340617"/>
            <a:ext cx="2230170" cy="2272420"/>
          </a:xfrm>
          <a:prstGeom prst="rect">
            <a:avLst/>
          </a:prstGeom>
          <a:solidFill>
            <a:srgbClr val="007031"/>
          </a:solidFill>
          <a:ln w="57150">
            <a:solidFill>
              <a:srgbClr val="0B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B9934C8-28F2-8202-16FA-ED8799A48388}"/>
              </a:ext>
            </a:extLst>
          </p:cNvPr>
          <p:cNvSpPr/>
          <p:nvPr/>
        </p:nvSpPr>
        <p:spPr>
          <a:xfrm>
            <a:off x="4091452" y="4166491"/>
            <a:ext cx="2230170" cy="2272420"/>
          </a:xfrm>
          <a:prstGeom prst="rect">
            <a:avLst/>
          </a:prstGeom>
          <a:solidFill>
            <a:srgbClr val="007031"/>
          </a:solidFill>
          <a:ln w="57150">
            <a:solidFill>
              <a:srgbClr val="0B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209671A-6829-48FC-5C55-98F247BD2339}"/>
              </a:ext>
            </a:extLst>
          </p:cNvPr>
          <p:cNvSpPr/>
          <p:nvPr/>
        </p:nvSpPr>
        <p:spPr>
          <a:xfrm>
            <a:off x="6737004" y="4166491"/>
            <a:ext cx="2230170" cy="2272420"/>
          </a:xfrm>
          <a:prstGeom prst="rect">
            <a:avLst/>
          </a:prstGeom>
          <a:solidFill>
            <a:srgbClr val="0B829A"/>
          </a:solidFill>
          <a:ln w="57150">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6F73092-74AF-D36E-F8DA-B8E459A8794F}"/>
              </a:ext>
            </a:extLst>
          </p:cNvPr>
          <p:cNvSpPr/>
          <p:nvPr/>
        </p:nvSpPr>
        <p:spPr>
          <a:xfrm>
            <a:off x="9343890" y="4166491"/>
            <a:ext cx="2230170" cy="2272420"/>
          </a:xfrm>
          <a:prstGeom prst="rect">
            <a:avLst/>
          </a:prstGeom>
          <a:solidFill>
            <a:srgbClr val="F652A0"/>
          </a:solidFill>
          <a:ln w="57150">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person smiling for the camera&#10;&#10;Description automatically generated with medium confidence">
            <a:extLst>
              <a:ext uri="{FF2B5EF4-FFF2-40B4-BE49-F238E27FC236}">
                <a16:creationId xmlns:a16="http://schemas.microsoft.com/office/drawing/2014/main" id="{3DCD07F9-B264-6AA2-A33A-29A1D84C3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022" y="218170"/>
            <a:ext cx="2314130" cy="2519389"/>
          </a:xfrm>
          <a:prstGeom prst="ellipse">
            <a:avLst/>
          </a:prstGeom>
          <a:ln>
            <a:noFill/>
          </a:ln>
          <a:effectLst>
            <a:softEdge rad="112500"/>
          </a:effectLst>
        </p:spPr>
      </p:pic>
      <p:sp>
        <p:nvSpPr>
          <p:cNvPr id="29" name="TextBox 28">
            <a:extLst>
              <a:ext uri="{FF2B5EF4-FFF2-40B4-BE49-F238E27FC236}">
                <a16:creationId xmlns:a16="http://schemas.microsoft.com/office/drawing/2014/main" id="{635549C5-8E80-5ABB-DBDA-633F959077EA}"/>
              </a:ext>
            </a:extLst>
          </p:cNvPr>
          <p:cNvSpPr txBox="1"/>
          <p:nvPr/>
        </p:nvSpPr>
        <p:spPr>
          <a:xfrm>
            <a:off x="6973408" y="2142232"/>
            <a:ext cx="1757359"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Alicia – Level 3 Digital Marketing Apprentice</a:t>
            </a:r>
          </a:p>
        </p:txBody>
      </p:sp>
      <p:pic>
        <p:nvPicPr>
          <p:cNvPr id="6" name="Picture 5" descr="A picture containing person&#10;&#10;Description automatically generated">
            <a:extLst>
              <a:ext uri="{FF2B5EF4-FFF2-40B4-BE49-F238E27FC236}">
                <a16:creationId xmlns:a16="http://schemas.microsoft.com/office/drawing/2014/main" id="{07FFFDD4-E056-B414-DBA2-2F3771EC7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62" y="4174247"/>
            <a:ext cx="2117369" cy="2264664"/>
          </a:xfrm>
          <a:prstGeom prst="ellipse">
            <a:avLst/>
          </a:prstGeom>
          <a:ln>
            <a:noFill/>
          </a:ln>
          <a:effectLst>
            <a:softEdge rad="112500"/>
          </a:effectLst>
        </p:spPr>
      </p:pic>
      <p:sp>
        <p:nvSpPr>
          <p:cNvPr id="42" name="TextBox 41">
            <a:extLst>
              <a:ext uri="{FF2B5EF4-FFF2-40B4-BE49-F238E27FC236}">
                <a16:creationId xmlns:a16="http://schemas.microsoft.com/office/drawing/2014/main" id="{06ACC35C-EF92-CDB2-9AA2-BBF8BA974EFE}"/>
              </a:ext>
            </a:extLst>
          </p:cNvPr>
          <p:cNvSpPr txBox="1"/>
          <p:nvPr/>
        </p:nvSpPr>
        <p:spPr>
          <a:xfrm>
            <a:off x="189266" y="1940434"/>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Meet some apprentices</a:t>
            </a:r>
          </a:p>
        </p:txBody>
      </p:sp>
      <p:pic>
        <p:nvPicPr>
          <p:cNvPr id="1026" name="Picture 2" descr="Profile photo of Samuel Johnson">
            <a:extLst>
              <a:ext uri="{FF2B5EF4-FFF2-40B4-BE49-F238E27FC236}">
                <a16:creationId xmlns:a16="http://schemas.microsoft.com/office/drawing/2014/main" id="{ECDEE2B2-C835-295F-085E-4AC0EF98F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281" y="280503"/>
            <a:ext cx="2356623" cy="25193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59F5A96-BFE1-DD68-0AB5-EE0DCF3E5AE7}"/>
              </a:ext>
            </a:extLst>
          </p:cNvPr>
          <p:cNvSpPr txBox="1"/>
          <p:nvPr/>
        </p:nvSpPr>
        <p:spPr>
          <a:xfrm>
            <a:off x="4308676" y="2147906"/>
            <a:ext cx="1757359"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Samuel - Level 2 Credit Controller Apprentice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Profile photo of Josh Wilkins">
            <a:extLst>
              <a:ext uri="{FF2B5EF4-FFF2-40B4-BE49-F238E27FC236}">
                <a16:creationId xmlns:a16="http://schemas.microsoft.com/office/drawing/2014/main" id="{C016B662-8497-8789-40C3-0D8A53EB0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378" y="4189029"/>
            <a:ext cx="2298678" cy="22986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AF66AA1-7A5C-BB49-55F4-F2E0862985DA}"/>
              </a:ext>
            </a:extLst>
          </p:cNvPr>
          <p:cNvSpPr txBox="1"/>
          <p:nvPr/>
        </p:nvSpPr>
        <p:spPr>
          <a:xfrm>
            <a:off x="7006443" y="6069579"/>
            <a:ext cx="1757359"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Parris - Level 6 Software Apprentice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F5849C3-0E3B-E0C6-3E2D-085BFA0CBAA1}"/>
              </a:ext>
            </a:extLst>
          </p:cNvPr>
          <p:cNvSpPr txBox="1"/>
          <p:nvPr/>
        </p:nvSpPr>
        <p:spPr>
          <a:xfrm>
            <a:off x="9595152" y="6050230"/>
            <a:ext cx="1757359"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Josh - Level 7 Solicitor</a:t>
            </a:r>
            <a:r>
              <a:rPr kumimoji="0" lang="en-GB"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Apprentice</a:t>
            </a:r>
            <a:endParaRPr lang="en-GB" sz="1400"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8CED2CD-26BA-C11F-1122-FB2B6B97D980}"/>
              </a:ext>
            </a:extLst>
          </p:cNvPr>
          <p:cNvPicPr>
            <a:picLocks noChangeAspect="1"/>
          </p:cNvPicPr>
          <p:nvPr/>
        </p:nvPicPr>
        <p:blipFill>
          <a:blip r:embed="rId7"/>
          <a:stretch>
            <a:fillRect/>
          </a:stretch>
        </p:blipFill>
        <p:spPr>
          <a:xfrm>
            <a:off x="3980315" y="4166491"/>
            <a:ext cx="2410485" cy="2276328"/>
          </a:xfrm>
          <a:prstGeom prst="ellipse">
            <a:avLst/>
          </a:prstGeom>
          <a:ln>
            <a:solidFill>
              <a:srgbClr val="0B829A"/>
            </a:solidFill>
          </a:ln>
          <a:effectLst>
            <a:softEdge rad="112500"/>
          </a:effectLst>
        </p:spPr>
      </p:pic>
      <p:sp>
        <p:nvSpPr>
          <p:cNvPr id="32" name="TextBox 31">
            <a:extLst>
              <a:ext uri="{FF2B5EF4-FFF2-40B4-BE49-F238E27FC236}">
                <a16:creationId xmlns:a16="http://schemas.microsoft.com/office/drawing/2014/main" id="{6A8314D9-AEC7-D466-17C4-AA6A4280A123}"/>
              </a:ext>
            </a:extLst>
          </p:cNvPr>
          <p:cNvSpPr txBox="1"/>
          <p:nvPr/>
        </p:nvSpPr>
        <p:spPr>
          <a:xfrm>
            <a:off x="4327856" y="5906289"/>
            <a:ext cx="1757359" cy="95410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Kelbydiamond</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 Level 5 Nursing</a:t>
            </a:r>
            <a:r>
              <a:rPr kumimoji="0" lang="en-GB" sz="14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Associate Apprentice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nna Pickering - Marketing Executive - Accolade Wines | LinkedIn">
            <a:extLst>
              <a:ext uri="{FF2B5EF4-FFF2-40B4-BE49-F238E27FC236}">
                <a16:creationId xmlns:a16="http://schemas.microsoft.com/office/drawing/2014/main" id="{8427EEDA-9A8B-E049-270C-F2921B33EC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6912" y="321445"/>
            <a:ext cx="2314130" cy="23141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C10BDDD-2A9A-DDAE-C8E6-F494953AB251}"/>
              </a:ext>
            </a:extLst>
          </p:cNvPr>
          <p:cNvSpPr txBox="1"/>
          <p:nvPr/>
        </p:nvSpPr>
        <p:spPr>
          <a:xfrm>
            <a:off x="9578293" y="2149017"/>
            <a:ext cx="1757359"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Anna - Level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Arial" panose="020B0604020202020204" pitchFamily="34" charset="0"/>
                <a:cs typeface="Arial" panose="020B0604020202020204" pitchFamily="34" charset="0"/>
              </a:rPr>
              <a:t>Marketing Executive</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5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500"/>
                                        <p:tgtEl>
                                          <p:spTgt spid="10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animBg="1"/>
      <p:bldP spid="25" grpId="0" animBg="1"/>
      <p:bldP spid="26" grpId="0" animBg="1"/>
      <p:bldP spid="27" grpId="0" animBg="1"/>
      <p:bldP spid="29" grpId="0" animBg="1"/>
      <p:bldP spid="30" grpId="0" animBg="1"/>
      <p:bldP spid="33" grpId="0" animBg="1"/>
      <p:bldP spid="34" grpId="0" animBg="1"/>
      <p:bldP spid="32"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38B15C-0B46-DD66-4A6C-1A79AD1389FB}"/>
              </a:ext>
            </a:extLst>
          </p:cNvPr>
          <p:cNvSpPr txBox="1"/>
          <p:nvPr/>
        </p:nvSpPr>
        <p:spPr>
          <a:xfrm>
            <a:off x="232296" y="2187859"/>
            <a:ext cx="3175959"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Myths and truths</a:t>
            </a:r>
          </a:p>
        </p:txBody>
      </p:sp>
      <p:sp>
        <p:nvSpPr>
          <p:cNvPr id="5" name="TextBox 4">
            <a:extLst>
              <a:ext uri="{FF2B5EF4-FFF2-40B4-BE49-F238E27FC236}">
                <a16:creationId xmlns:a16="http://schemas.microsoft.com/office/drawing/2014/main" id="{93D8892C-CD32-43E2-972B-B9A89F5BEBA2}"/>
              </a:ext>
            </a:extLst>
          </p:cNvPr>
          <p:cNvSpPr txBox="1"/>
          <p:nvPr/>
        </p:nvSpPr>
        <p:spPr>
          <a:xfrm>
            <a:off x="3623294" y="278512"/>
            <a:ext cx="6710728" cy="830997"/>
          </a:xfrm>
          <a:prstGeom prst="rect">
            <a:avLst/>
          </a:prstGeom>
          <a:noFill/>
        </p:spPr>
        <p:txBody>
          <a:bodyPr wrap="square">
            <a:spAutoFit/>
          </a:bodyPr>
          <a:lstStyle/>
          <a:p>
            <a:pPr algn="ctr"/>
            <a:r>
              <a:rPr lang="en-GB" sz="2400" b="1" dirty="0">
                <a:latin typeface="Segoe Print" panose="02000600000000000000" pitchFamily="2" charset="0"/>
              </a:rPr>
              <a:t>‘Apprenticeships are like university in that I can go anywhere in the country.’</a:t>
            </a:r>
          </a:p>
        </p:txBody>
      </p:sp>
      <p:sp>
        <p:nvSpPr>
          <p:cNvPr id="3" name="TextBox 2">
            <a:extLst>
              <a:ext uri="{FF2B5EF4-FFF2-40B4-BE49-F238E27FC236}">
                <a16:creationId xmlns:a16="http://schemas.microsoft.com/office/drawing/2014/main" id="{F8D5AC77-51FD-DD06-D94C-0EA9C6D0E30A}"/>
              </a:ext>
            </a:extLst>
          </p:cNvPr>
          <p:cNvSpPr txBox="1"/>
          <p:nvPr/>
        </p:nvSpPr>
        <p:spPr>
          <a:xfrm>
            <a:off x="4893971" y="1812838"/>
            <a:ext cx="6754023" cy="830997"/>
          </a:xfrm>
          <a:prstGeom prst="rect">
            <a:avLst/>
          </a:prstGeom>
          <a:noFill/>
        </p:spPr>
        <p:txBody>
          <a:bodyPr wrap="square">
            <a:spAutoFit/>
          </a:bodyPr>
          <a:lstStyle/>
          <a:p>
            <a:pPr algn="ctr"/>
            <a:r>
              <a:rPr lang="en-GB" sz="2400" b="1" dirty="0">
                <a:latin typeface="Segoe Print" panose="02000600000000000000" pitchFamily="2" charset="0"/>
              </a:rPr>
              <a:t>‘Apprentices won’t get to have fun or meet other young people.’</a:t>
            </a:r>
            <a:endParaRPr lang="en-GB" sz="2400" b="1" dirty="0">
              <a:latin typeface="Segoe Print" panose="02000600000000000000" pitchFamily="2" charset="0"/>
              <a:cs typeface="Dreaming Outloud Script Pro" panose="020B0604020202020204" pitchFamily="66" charset="0"/>
            </a:endParaRPr>
          </a:p>
        </p:txBody>
      </p:sp>
      <p:sp>
        <p:nvSpPr>
          <p:cNvPr id="8" name="TextBox 7">
            <a:extLst>
              <a:ext uri="{FF2B5EF4-FFF2-40B4-BE49-F238E27FC236}">
                <a16:creationId xmlns:a16="http://schemas.microsoft.com/office/drawing/2014/main" id="{FF3F1CE7-4DA5-DD25-1A85-A1680CEE5D15}"/>
              </a:ext>
            </a:extLst>
          </p:cNvPr>
          <p:cNvSpPr txBox="1"/>
          <p:nvPr/>
        </p:nvSpPr>
        <p:spPr>
          <a:xfrm>
            <a:off x="3797819" y="3698083"/>
            <a:ext cx="6163198" cy="830997"/>
          </a:xfrm>
          <a:prstGeom prst="rect">
            <a:avLst/>
          </a:prstGeom>
          <a:noFill/>
        </p:spPr>
        <p:txBody>
          <a:bodyPr wrap="square">
            <a:spAutoFit/>
          </a:bodyPr>
          <a:lstStyle/>
          <a:p>
            <a:r>
              <a:rPr lang="en-GB" sz="2400" b="1" dirty="0">
                <a:latin typeface="Segoe Print" panose="02000600000000000000" pitchFamily="2" charset="0"/>
              </a:rPr>
              <a:t>‘Apprentices do so much more than making tea.’</a:t>
            </a:r>
          </a:p>
        </p:txBody>
      </p:sp>
      <p:sp>
        <p:nvSpPr>
          <p:cNvPr id="10" name="TextBox 9">
            <a:extLst>
              <a:ext uri="{FF2B5EF4-FFF2-40B4-BE49-F238E27FC236}">
                <a16:creationId xmlns:a16="http://schemas.microsoft.com/office/drawing/2014/main" id="{F570871C-98DA-0BCC-C354-BB1C9819A9D5}"/>
              </a:ext>
            </a:extLst>
          </p:cNvPr>
          <p:cNvSpPr txBox="1"/>
          <p:nvPr/>
        </p:nvSpPr>
        <p:spPr>
          <a:xfrm>
            <a:off x="5397130" y="5081224"/>
            <a:ext cx="6636564" cy="1200329"/>
          </a:xfrm>
          <a:prstGeom prst="rect">
            <a:avLst/>
          </a:prstGeom>
          <a:noFill/>
        </p:spPr>
        <p:txBody>
          <a:bodyPr wrap="square">
            <a:spAutoFit/>
          </a:bodyPr>
          <a:lstStyle/>
          <a:p>
            <a:pPr marL="0" indent="0" algn="r">
              <a:buFont typeface="Arial" panose="020B0604020202020204" pitchFamily="34" charset="0"/>
              <a:buNone/>
            </a:pPr>
            <a:r>
              <a:rPr lang="en-GB" sz="2400" b="1" dirty="0">
                <a:latin typeface="Segoe Print" panose="02000600000000000000" pitchFamily="2" charset="0"/>
                <a:cs typeface="Dreaming Outloud Script Pro" panose="020B0604020202020204" pitchFamily="66" charset="0"/>
              </a:rPr>
              <a:t>‘Employers don’t</a:t>
            </a:r>
            <a:r>
              <a:rPr lang="en-GB" sz="2400" dirty="0">
                <a:latin typeface="Segoe Print" panose="02000600000000000000" pitchFamily="2" charset="0"/>
                <a:cs typeface="Dreaming Outloud Script Pro" panose="020B0604020202020204" pitchFamily="66" charset="0"/>
              </a:rPr>
              <a:t> </a:t>
            </a:r>
            <a:r>
              <a:rPr lang="en-GB" sz="2400" b="1" dirty="0">
                <a:latin typeface="Segoe Print" panose="02000600000000000000" pitchFamily="2" charset="0"/>
                <a:cs typeface="Dreaming Outloud Script Pro" panose="020B0604020202020204" pitchFamily="66" charset="0"/>
              </a:rPr>
              <a:t>offer jobs to apprentices once they have completed their apprenticeship.’</a:t>
            </a:r>
          </a:p>
        </p:txBody>
      </p:sp>
      <p:grpSp>
        <p:nvGrpSpPr>
          <p:cNvPr id="17" name="Group 16">
            <a:extLst>
              <a:ext uri="{FF2B5EF4-FFF2-40B4-BE49-F238E27FC236}">
                <a16:creationId xmlns:a16="http://schemas.microsoft.com/office/drawing/2014/main" id="{CD276FB9-A1B8-9756-F96B-27B9B7C70FA9}"/>
              </a:ext>
            </a:extLst>
          </p:cNvPr>
          <p:cNvGrpSpPr/>
          <p:nvPr/>
        </p:nvGrpSpPr>
        <p:grpSpPr>
          <a:xfrm>
            <a:off x="4752474" y="-7298"/>
            <a:ext cx="6910556" cy="1691149"/>
            <a:chOff x="4752474" y="-7298"/>
            <a:chExt cx="6910556" cy="1691149"/>
          </a:xfrm>
        </p:grpSpPr>
        <p:pic>
          <p:nvPicPr>
            <p:cNvPr id="7" name="Picture 6" descr="Shape, circle&#10;&#10;Description automatically generated">
              <a:extLst>
                <a:ext uri="{FF2B5EF4-FFF2-40B4-BE49-F238E27FC236}">
                  <a16:creationId xmlns:a16="http://schemas.microsoft.com/office/drawing/2014/main" id="{93893D49-F6DC-11FD-3EA0-D78C7E8C8B17}"/>
                </a:ext>
              </a:extLst>
            </p:cNvPr>
            <p:cNvPicPr>
              <a:picLocks noChangeAspect="1"/>
            </p:cNvPicPr>
            <p:nvPr/>
          </p:nvPicPr>
          <p:blipFill rotWithShape="1">
            <a:blip r:embed="rId3">
              <a:extLst>
                <a:ext uri="{28A0092B-C50C-407E-A947-70E740481C1C}">
                  <a14:useLocalDpi xmlns:a14="http://schemas.microsoft.com/office/drawing/2010/main" val="0"/>
                </a:ext>
              </a:extLst>
            </a:blip>
            <a:srcRect l="24271" r="24027"/>
            <a:stretch/>
          </p:blipFill>
          <p:spPr>
            <a:xfrm rot="2008807">
              <a:off x="10116974" y="-7298"/>
              <a:ext cx="1546056" cy="1682063"/>
            </a:xfrm>
            <a:prstGeom prst="rect">
              <a:avLst/>
            </a:prstGeom>
          </p:spPr>
        </p:pic>
        <p:sp>
          <p:nvSpPr>
            <p:cNvPr id="12" name="TextBox 11">
              <a:extLst>
                <a:ext uri="{FF2B5EF4-FFF2-40B4-BE49-F238E27FC236}">
                  <a16:creationId xmlns:a16="http://schemas.microsoft.com/office/drawing/2014/main" id="{40AA2FD3-CCFB-1C81-E9B7-A093370CA97D}"/>
                </a:ext>
              </a:extLst>
            </p:cNvPr>
            <p:cNvSpPr txBox="1"/>
            <p:nvPr/>
          </p:nvSpPr>
          <p:spPr>
            <a:xfrm>
              <a:off x="4752474" y="1037520"/>
              <a:ext cx="5581548" cy="646331"/>
            </a:xfrm>
            <a:prstGeom prst="rect">
              <a:avLst/>
            </a:prstGeom>
            <a:noFill/>
          </p:spPr>
          <p:txBody>
            <a:bodyPr wrap="square" rtlCol="0">
              <a:spAutoFit/>
            </a:bodyPr>
            <a:lstStyle/>
            <a:p>
              <a:r>
                <a:rPr lang="en-GB" dirty="0"/>
                <a:t>There’s no limit in where you can do an Apprenticeship, but you must consider living costs before moving.</a:t>
              </a:r>
              <a:endParaRPr lang="en-US" dirty="0"/>
            </a:p>
          </p:txBody>
        </p:sp>
      </p:grpSp>
      <p:grpSp>
        <p:nvGrpSpPr>
          <p:cNvPr id="18" name="Group 17">
            <a:extLst>
              <a:ext uri="{FF2B5EF4-FFF2-40B4-BE49-F238E27FC236}">
                <a16:creationId xmlns:a16="http://schemas.microsoft.com/office/drawing/2014/main" id="{A855C742-7C49-7418-F729-8E1E6F9B2D09}"/>
              </a:ext>
            </a:extLst>
          </p:cNvPr>
          <p:cNvGrpSpPr/>
          <p:nvPr/>
        </p:nvGrpSpPr>
        <p:grpSpPr>
          <a:xfrm>
            <a:off x="3995872" y="1731981"/>
            <a:ext cx="8396651" cy="1783143"/>
            <a:chOff x="3995872" y="1731981"/>
            <a:chExt cx="8396651" cy="1783143"/>
          </a:xfrm>
        </p:grpSpPr>
        <p:pic>
          <p:nvPicPr>
            <p:cNvPr id="6" name="Picture 5" descr="Shape, circle&#10;&#10;Description automatically generated">
              <a:extLst>
                <a:ext uri="{FF2B5EF4-FFF2-40B4-BE49-F238E27FC236}">
                  <a16:creationId xmlns:a16="http://schemas.microsoft.com/office/drawing/2014/main" id="{54A49782-1BF5-30C6-FDE6-A2BA500D4261}"/>
                </a:ext>
              </a:extLst>
            </p:cNvPr>
            <p:cNvPicPr>
              <a:picLocks noChangeAspect="1"/>
            </p:cNvPicPr>
            <p:nvPr/>
          </p:nvPicPr>
          <p:blipFill rotWithShape="1">
            <a:blip r:embed="rId4">
              <a:extLst>
                <a:ext uri="{28A0092B-C50C-407E-A947-70E740481C1C}">
                  <a14:useLocalDpi xmlns:a14="http://schemas.microsoft.com/office/drawing/2010/main" val="0"/>
                </a:ext>
              </a:extLst>
            </a:blip>
            <a:srcRect l="23447" r="23013"/>
            <a:stretch/>
          </p:blipFill>
          <p:spPr>
            <a:xfrm>
              <a:off x="3995872" y="1731981"/>
              <a:ext cx="1615718" cy="1697489"/>
            </a:xfrm>
            <a:prstGeom prst="rect">
              <a:avLst/>
            </a:prstGeom>
          </p:spPr>
        </p:pic>
        <p:sp>
          <p:nvSpPr>
            <p:cNvPr id="13" name="TextBox 12">
              <a:extLst>
                <a:ext uri="{FF2B5EF4-FFF2-40B4-BE49-F238E27FC236}">
                  <a16:creationId xmlns:a16="http://schemas.microsoft.com/office/drawing/2014/main" id="{0ED128A9-8A6B-C796-8B7C-FAFEE8E313B4}"/>
                </a:ext>
              </a:extLst>
            </p:cNvPr>
            <p:cNvSpPr txBox="1"/>
            <p:nvPr/>
          </p:nvSpPr>
          <p:spPr>
            <a:xfrm>
              <a:off x="5503301" y="2591794"/>
              <a:ext cx="6889222" cy="923330"/>
            </a:xfrm>
            <a:prstGeom prst="rect">
              <a:avLst/>
            </a:prstGeom>
            <a:noFill/>
          </p:spPr>
          <p:txBody>
            <a:bodyPr wrap="square" rtlCol="0">
              <a:spAutoFit/>
            </a:bodyPr>
            <a:lstStyle/>
            <a:p>
              <a:r>
                <a:rPr lang="en-GB" dirty="0"/>
                <a:t>You may meet other young apprentices within your work environment, and you will meet young people when you're at college/university whilst completing your studies.</a:t>
              </a:r>
              <a:endParaRPr lang="en-US" dirty="0"/>
            </a:p>
          </p:txBody>
        </p:sp>
      </p:grpSp>
      <p:grpSp>
        <p:nvGrpSpPr>
          <p:cNvPr id="19" name="Group 18">
            <a:extLst>
              <a:ext uri="{FF2B5EF4-FFF2-40B4-BE49-F238E27FC236}">
                <a16:creationId xmlns:a16="http://schemas.microsoft.com/office/drawing/2014/main" id="{19B21EF3-3717-AEC8-20E8-EA703151DBCA}"/>
              </a:ext>
            </a:extLst>
          </p:cNvPr>
          <p:cNvGrpSpPr/>
          <p:nvPr/>
        </p:nvGrpSpPr>
        <p:grpSpPr>
          <a:xfrm>
            <a:off x="5489745" y="3278411"/>
            <a:ext cx="6445232" cy="1615540"/>
            <a:chOff x="5489745" y="3278411"/>
            <a:chExt cx="6445232" cy="1615540"/>
          </a:xfrm>
        </p:grpSpPr>
        <p:pic>
          <p:nvPicPr>
            <p:cNvPr id="9" name="Picture 8" descr="Shape, circle&#10;&#10;Description automatically generated">
              <a:extLst>
                <a:ext uri="{FF2B5EF4-FFF2-40B4-BE49-F238E27FC236}">
                  <a16:creationId xmlns:a16="http://schemas.microsoft.com/office/drawing/2014/main" id="{D68FB8E9-D912-5120-BE64-7A8B40F3B232}"/>
                </a:ext>
              </a:extLst>
            </p:cNvPr>
            <p:cNvPicPr>
              <a:picLocks noChangeAspect="1"/>
            </p:cNvPicPr>
            <p:nvPr/>
          </p:nvPicPr>
          <p:blipFill rotWithShape="1">
            <a:blip r:embed="rId3">
              <a:extLst>
                <a:ext uri="{28A0092B-C50C-407E-A947-70E740481C1C}">
                  <a14:useLocalDpi xmlns:a14="http://schemas.microsoft.com/office/drawing/2010/main" val="0"/>
                </a:ext>
              </a:extLst>
            </a:blip>
            <a:srcRect l="24271" r="24027"/>
            <a:stretch/>
          </p:blipFill>
          <p:spPr>
            <a:xfrm rot="1728190">
              <a:off x="10450065" y="3278411"/>
              <a:ext cx="1484912" cy="1615540"/>
            </a:xfrm>
            <a:prstGeom prst="rect">
              <a:avLst/>
            </a:prstGeom>
          </p:spPr>
        </p:pic>
        <p:sp>
          <p:nvSpPr>
            <p:cNvPr id="14" name="TextBox 13">
              <a:extLst>
                <a:ext uri="{FF2B5EF4-FFF2-40B4-BE49-F238E27FC236}">
                  <a16:creationId xmlns:a16="http://schemas.microsoft.com/office/drawing/2014/main" id="{A55882E1-EC49-0C69-0C5A-7ED013575F7A}"/>
                </a:ext>
              </a:extLst>
            </p:cNvPr>
            <p:cNvSpPr txBox="1"/>
            <p:nvPr/>
          </p:nvSpPr>
          <p:spPr>
            <a:xfrm>
              <a:off x="5489745" y="4076564"/>
              <a:ext cx="5318517" cy="646331"/>
            </a:xfrm>
            <a:prstGeom prst="rect">
              <a:avLst/>
            </a:prstGeom>
            <a:noFill/>
          </p:spPr>
          <p:txBody>
            <a:bodyPr wrap="square" rtlCol="0">
              <a:spAutoFit/>
            </a:bodyPr>
            <a:lstStyle/>
            <a:p>
              <a:pPr algn="ctr"/>
              <a:r>
                <a:rPr lang="en-GB" dirty="0"/>
                <a:t>You’re doing a real job across a variety of sectors making a real impact to your workplace.</a:t>
              </a:r>
              <a:endParaRPr lang="en-US" dirty="0"/>
            </a:p>
          </p:txBody>
        </p:sp>
      </p:grpSp>
      <p:grpSp>
        <p:nvGrpSpPr>
          <p:cNvPr id="20" name="Group 19">
            <a:extLst>
              <a:ext uri="{FF2B5EF4-FFF2-40B4-BE49-F238E27FC236}">
                <a16:creationId xmlns:a16="http://schemas.microsoft.com/office/drawing/2014/main" id="{54289A5A-EEAC-7C5C-FEFD-06C18D215E81}"/>
              </a:ext>
            </a:extLst>
          </p:cNvPr>
          <p:cNvGrpSpPr/>
          <p:nvPr/>
        </p:nvGrpSpPr>
        <p:grpSpPr>
          <a:xfrm>
            <a:off x="3995872" y="5059590"/>
            <a:ext cx="5593296" cy="1727573"/>
            <a:chOff x="3995872" y="5059590"/>
            <a:chExt cx="5593296" cy="1727573"/>
          </a:xfrm>
        </p:grpSpPr>
        <p:pic>
          <p:nvPicPr>
            <p:cNvPr id="15" name="Picture 14" descr="Shape, circle&#10;&#10;Description automatically generated">
              <a:extLst>
                <a:ext uri="{FF2B5EF4-FFF2-40B4-BE49-F238E27FC236}">
                  <a16:creationId xmlns:a16="http://schemas.microsoft.com/office/drawing/2014/main" id="{0DDC5ACA-FF99-3FF2-3080-F16DC63A6721}"/>
                </a:ext>
              </a:extLst>
            </p:cNvPr>
            <p:cNvPicPr>
              <a:picLocks noChangeAspect="1"/>
            </p:cNvPicPr>
            <p:nvPr/>
          </p:nvPicPr>
          <p:blipFill rotWithShape="1">
            <a:blip r:embed="rId4">
              <a:extLst>
                <a:ext uri="{28A0092B-C50C-407E-A947-70E740481C1C}">
                  <a14:useLocalDpi xmlns:a14="http://schemas.microsoft.com/office/drawing/2010/main" val="0"/>
                </a:ext>
              </a:extLst>
            </a:blip>
            <a:srcRect l="23447" r="23013"/>
            <a:stretch/>
          </p:blipFill>
          <p:spPr>
            <a:xfrm>
              <a:off x="3995872" y="5059590"/>
              <a:ext cx="1615718" cy="1697489"/>
            </a:xfrm>
            <a:prstGeom prst="rect">
              <a:avLst/>
            </a:prstGeom>
          </p:spPr>
        </p:pic>
        <p:sp>
          <p:nvSpPr>
            <p:cNvPr id="16" name="TextBox 15">
              <a:extLst>
                <a:ext uri="{FF2B5EF4-FFF2-40B4-BE49-F238E27FC236}">
                  <a16:creationId xmlns:a16="http://schemas.microsoft.com/office/drawing/2014/main" id="{E87ED639-48A6-5B52-EF9F-FBEB76875383}"/>
                </a:ext>
              </a:extLst>
            </p:cNvPr>
            <p:cNvSpPr txBox="1"/>
            <p:nvPr/>
          </p:nvSpPr>
          <p:spPr>
            <a:xfrm>
              <a:off x="5563391" y="5863833"/>
              <a:ext cx="4025777" cy="923330"/>
            </a:xfrm>
            <a:prstGeom prst="rect">
              <a:avLst/>
            </a:prstGeom>
            <a:noFill/>
          </p:spPr>
          <p:txBody>
            <a:bodyPr wrap="square" rtlCol="0">
              <a:spAutoFit/>
            </a:bodyPr>
            <a:lstStyle/>
            <a:p>
              <a:pPr algn="ctr"/>
              <a:r>
                <a:rPr lang="en-GB" dirty="0"/>
                <a:t>Around 90% of Apprentices stay are kept on within the business once completing their apprenticeship.</a:t>
              </a:r>
              <a:endParaRPr lang="en-US" dirty="0"/>
            </a:p>
          </p:txBody>
        </p:sp>
      </p:grpSp>
      <p:grpSp>
        <p:nvGrpSpPr>
          <p:cNvPr id="32" name="Group 31">
            <a:extLst>
              <a:ext uri="{FF2B5EF4-FFF2-40B4-BE49-F238E27FC236}">
                <a16:creationId xmlns:a16="http://schemas.microsoft.com/office/drawing/2014/main" id="{69B3EE6A-01A2-B9C5-B26E-FBE5D87E8027}"/>
              </a:ext>
            </a:extLst>
          </p:cNvPr>
          <p:cNvGrpSpPr/>
          <p:nvPr/>
        </p:nvGrpSpPr>
        <p:grpSpPr>
          <a:xfrm>
            <a:off x="1143910" y="2977038"/>
            <a:ext cx="1615719" cy="1076172"/>
            <a:chOff x="8807887" y="2531286"/>
            <a:chExt cx="2929181" cy="2108894"/>
          </a:xfrm>
        </p:grpSpPr>
        <p:sp>
          <p:nvSpPr>
            <p:cNvPr id="33" name="Speech Bubble: Oval 32">
              <a:extLst>
                <a:ext uri="{FF2B5EF4-FFF2-40B4-BE49-F238E27FC236}">
                  <a16:creationId xmlns:a16="http://schemas.microsoft.com/office/drawing/2014/main" id="{DC855E58-8542-D34C-4109-84E731FB135C}"/>
                </a:ext>
              </a:extLst>
            </p:cNvPr>
            <p:cNvSpPr/>
            <p:nvPr/>
          </p:nvSpPr>
          <p:spPr>
            <a:xfrm>
              <a:off x="8807887" y="2531286"/>
              <a:ext cx="2929181" cy="2108894"/>
            </a:xfrm>
            <a:prstGeom prst="wedgeEllipseCallout">
              <a:avLst>
                <a:gd name="adj1" fmla="val 46926"/>
                <a:gd name="adj2" fmla="val -78409"/>
              </a:avLst>
            </a:prstGeom>
            <a:solidFill>
              <a:srgbClr val="F654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Shape, circle&#10;&#10;Description automatically generated">
              <a:extLst>
                <a:ext uri="{FF2B5EF4-FFF2-40B4-BE49-F238E27FC236}">
                  <a16:creationId xmlns:a16="http://schemas.microsoft.com/office/drawing/2014/main" id="{D49EBF90-36D2-955B-1516-7A736FCC83A2}"/>
                </a:ext>
              </a:extLst>
            </p:cNvPr>
            <p:cNvPicPr>
              <a:picLocks noChangeAspect="1"/>
            </p:cNvPicPr>
            <p:nvPr/>
          </p:nvPicPr>
          <p:blipFill rotWithShape="1">
            <a:blip r:embed="rId3">
              <a:extLst>
                <a:ext uri="{28A0092B-C50C-407E-A947-70E740481C1C}">
                  <a14:useLocalDpi xmlns:a14="http://schemas.microsoft.com/office/drawing/2010/main" val="0"/>
                </a:ext>
              </a:extLst>
            </a:blip>
            <a:srcRect l="24271" t="13330" r="24027" b="27757"/>
            <a:stretch/>
          </p:blipFill>
          <p:spPr>
            <a:xfrm rot="908640">
              <a:off x="9315958" y="2883633"/>
              <a:ext cx="2015803" cy="1292066"/>
            </a:xfrm>
            <a:prstGeom prst="rect">
              <a:avLst/>
            </a:prstGeom>
          </p:spPr>
        </p:pic>
      </p:grpSp>
      <p:grpSp>
        <p:nvGrpSpPr>
          <p:cNvPr id="35" name="Group 34">
            <a:extLst>
              <a:ext uri="{FF2B5EF4-FFF2-40B4-BE49-F238E27FC236}">
                <a16:creationId xmlns:a16="http://schemas.microsoft.com/office/drawing/2014/main" id="{9AC8BF88-7CDA-468B-F698-67971BC81CB2}"/>
              </a:ext>
            </a:extLst>
          </p:cNvPr>
          <p:cNvGrpSpPr/>
          <p:nvPr/>
        </p:nvGrpSpPr>
        <p:grpSpPr>
          <a:xfrm>
            <a:off x="1067278" y="527533"/>
            <a:ext cx="1824659" cy="1204448"/>
            <a:chOff x="4179099" y="519526"/>
            <a:chExt cx="3718459" cy="2639637"/>
          </a:xfrm>
        </p:grpSpPr>
        <p:sp>
          <p:nvSpPr>
            <p:cNvPr id="36" name="Thought Bubble: Cloud 35">
              <a:extLst>
                <a:ext uri="{FF2B5EF4-FFF2-40B4-BE49-F238E27FC236}">
                  <a16:creationId xmlns:a16="http://schemas.microsoft.com/office/drawing/2014/main" id="{F901B244-8289-4E5B-1C83-B36469EFDD67}"/>
                </a:ext>
              </a:extLst>
            </p:cNvPr>
            <p:cNvSpPr/>
            <p:nvPr/>
          </p:nvSpPr>
          <p:spPr>
            <a:xfrm rot="20005343" flipH="1">
              <a:off x="4179099" y="519526"/>
              <a:ext cx="3718459" cy="2639637"/>
            </a:xfrm>
            <a:prstGeom prst="cloudCallout">
              <a:avLst>
                <a:gd name="adj1" fmla="val 67960"/>
                <a:gd name="adj2" fmla="val 34846"/>
              </a:avLst>
            </a:prstGeom>
            <a:solidFill>
              <a:srgbClr val="0B82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Shape, circle&#10;&#10;Description automatically generated">
              <a:extLst>
                <a:ext uri="{FF2B5EF4-FFF2-40B4-BE49-F238E27FC236}">
                  <a16:creationId xmlns:a16="http://schemas.microsoft.com/office/drawing/2014/main" id="{3413EE31-4C31-27D1-34A1-EFC1CF25F77B}"/>
                </a:ext>
              </a:extLst>
            </p:cNvPr>
            <p:cNvPicPr>
              <a:picLocks noChangeAspect="1"/>
            </p:cNvPicPr>
            <p:nvPr/>
          </p:nvPicPr>
          <p:blipFill rotWithShape="1">
            <a:blip r:embed="rId4">
              <a:extLst>
                <a:ext uri="{28A0092B-C50C-407E-A947-70E740481C1C}">
                  <a14:useLocalDpi xmlns:a14="http://schemas.microsoft.com/office/drawing/2010/main" val="0"/>
                </a:ext>
              </a:extLst>
            </a:blip>
            <a:srcRect l="23447" r="23013"/>
            <a:stretch/>
          </p:blipFill>
          <p:spPr>
            <a:xfrm rot="263383">
              <a:off x="5021451" y="855722"/>
              <a:ext cx="1858617" cy="1952681"/>
            </a:xfrm>
            <a:prstGeom prst="rect">
              <a:avLst/>
            </a:prstGeom>
          </p:spPr>
        </p:pic>
      </p:grpSp>
    </p:spTree>
    <p:extLst>
      <p:ext uri="{BB962C8B-B14F-4D97-AF65-F5344CB8AC3E}">
        <p14:creationId xmlns:p14="http://schemas.microsoft.com/office/powerpoint/2010/main" val="74560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ilot female outline">
            <a:extLst>
              <a:ext uri="{FF2B5EF4-FFF2-40B4-BE49-F238E27FC236}">
                <a16:creationId xmlns:a16="http://schemas.microsoft.com/office/drawing/2014/main" id="{22512516-4B0C-D929-8F94-1D7DE309F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0056" y="378760"/>
            <a:ext cx="1558066" cy="1558066"/>
          </a:xfrm>
          <a:prstGeom prst="rect">
            <a:avLst/>
          </a:prstGeom>
        </p:spPr>
      </p:pic>
      <p:pic>
        <p:nvPicPr>
          <p:cNvPr id="6" name="Graphic 5" descr="Doctor male outline">
            <a:extLst>
              <a:ext uri="{FF2B5EF4-FFF2-40B4-BE49-F238E27FC236}">
                <a16:creationId xmlns:a16="http://schemas.microsoft.com/office/drawing/2014/main" id="{5CED4A96-5603-34A1-C37F-10FF2526F9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2046" y="370692"/>
            <a:ext cx="1558065" cy="1558065"/>
          </a:xfrm>
          <a:prstGeom prst="rect">
            <a:avLst/>
          </a:prstGeom>
        </p:spPr>
      </p:pic>
      <p:pic>
        <p:nvPicPr>
          <p:cNvPr id="26" name="Graphic 25" descr="Scissors outline">
            <a:extLst>
              <a:ext uri="{FF2B5EF4-FFF2-40B4-BE49-F238E27FC236}">
                <a16:creationId xmlns:a16="http://schemas.microsoft.com/office/drawing/2014/main" id="{C2CD0140-5956-4B42-940A-5078DE98A2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14894" y="413273"/>
            <a:ext cx="1336637" cy="1336637"/>
          </a:xfrm>
          <a:prstGeom prst="rect">
            <a:avLst/>
          </a:prstGeom>
        </p:spPr>
      </p:pic>
      <p:pic>
        <p:nvPicPr>
          <p:cNvPr id="29" name="Graphic 28" descr="Gavel outline">
            <a:extLst>
              <a:ext uri="{FF2B5EF4-FFF2-40B4-BE49-F238E27FC236}">
                <a16:creationId xmlns:a16="http://schemas.microsoft.com/office/drawing/2014/main" id="{089FC4E1-DF50-92A9-0F3A-84BA57A10A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6856" y="413273"/>
            <a:ext cx="1320500" cy="1320500"/>
          </a:xfrm>
          <a:prstGeom prst="rect">
            <a:avLst/>
          </a:prstGeom>
        </p:spPr>
      </p:pic>
      <p:pic>
        <p:nvPicPr>
          <p:cNvPr id="36" name="Graphic 35" descr="Architecture outline">
            <a:extLst>
              <a:ext uri="{FF2B5EF4-FFF2-40B4-BE49-F238E27FC236}">
                <a16:creationId xmlns:a16="http://schemas.microsoft.com/office/drawing/2014/main" id="{54CF671E-3F77-0E40-2810-AF2D07CFD2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44973" y="2487704"/>
            <a:ext cx="1394012" cy="1394012"/>
          </a:xfrm>
          <a:prstGeom prst="rect">
            <a:avLst/>
          </a:prstGeom>
        </p:spPr>
      </p:pic>
      <p:pic>
        <p:nvPicPr>
          <p:cNvPr id="38" name="Graphic 37" descr="Classroom outline">
            <a:extLst>
              <a:ext uri="{FF2B5EF4-FFF2-40B4-BE49-F238E27FC236}">
                <a16:creationId xmlns:a16="http://schemas.microsoft.com/office/drawing/2014/main" id="{D5EF2BD0-3AEA-F53C-075D-BB6AE0D5B8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42932" y="2487704"/>
            <a:ext cx="1254163" cy="1254163"/>
          </a:xfrm>
          <a:prstGeom prst="rect">
            <a:avLst/>
          </a:prstGeom>
        </p:spPr>
      </p:pic>
      <p:pic>
        <p:nvPicPr>
          <p:cNvPr id="41" name="Graphic 40" descr="Airplane outline">
            <a:extLst>
              <a:ext uri="{FF2B5EF4-FFF2-40B4-BE49-F238E27FC236}">
                <a16:creationId xmlns:a16="http://schemas.microsoft.com/office/drawing/2014/main" id="{E5FBD542-D8D5-7498-EBB5-9979D1091E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99605" y="2407912"/>
            <a:ext cx="1251926" cy="1251926"/>
          </a:xfrm>
          <a:prstGeom prst="rect">
            <a:avLst/>
          </a:prstGeom>
        </p:spPr>
      </p:pic>
      <p:pic>
        <p:nvPicPr>
          <p:cNvPr id="43" name="Graphic 42" descr="Ambulance outline">
            <a:extLst>
              <a:ext uri="{FF2B5EF4-FFF2-40B4-BE49-F238E27FC236}">
                <a16:creationId xmlns:a16="http://schemas.microsoft.com/office/drawing/2014/main" id="{060646AA-76FF-31FE-06F3-767B3702FBE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95821" y="2407912"/>
            <a:ext cx="1320500" cy="1320500"/>
          </a:xfrm>
          <a:prstGeom prst="rect">
            <a:avLst/>
          </a:prstGeom>
        </p:spPr>
      </p:pic>
      <p:pic>
        <p:nvPicPr>
          <p:cNvPr id="45" name="Graphic 44" descr="Chef Hat outline">
            <a:extLst>
              <a:ext uri="{FF2B5EF4-FFF2-40B4-BE49-F238E27FC236}">
                <a16:creationId xmlns:a16="http://schemas.microsoft.com/office/drawing/2014/main" id="{FBB6C574-650D-278B-BAA3-D6FB5AD61A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28839" y="4546447"/>
            <a:ext cx="1320499" cy="1320499"/>
          </a:xfrm>
          <a:prstGeom prst="rect">
            <a:avLst/>
          </a:prstGeom>
        </p:spPr>
      </p:pic>
      <p:pic>
        <p:nvPicPr>
          <p:cNvPr id="47" name="Graphic 46" descr="Table setting outline">
            <a:extLst>
              <a:ext uri="{FF2B5EF4-FFF2-40B4-BE49-F238E27FC236}">
                <a16:creationId xmlns:a16="http://schemas.microsoft.com/office/drawing/2014/main" id="{29F663AD-0BE4-616B-C39F-404D0FA91DF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93624" y="4474957"/>
            <a:ext cx="1394907" cy="1394907"/>
          </a:xfrm>
          <a:prstGeom prst="rect">
            <a:avLst/>
          </a:prstGeom>
        </p:spPr>
      </p:pic>
      <p:pic>
        <p:nvPicPr>
          <p:cNvPr id="49" name="Graphic 48" descr="Charm outline">
            <a:extLst>
              <a:ext uri="{FF2B5EF4-FFF2-40B4-BE49-F238E27FC236}">
                <a16:creationId xmlns:a16="http://schemas.microsoft.com/office/drawing/2014/main" id="{FD14CBE2-9635-18C1-86F5-E194CCE3C16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155412" y="4474957"/>
            <a:ext cx="1140312" cy="1140312"/>
          </a:xfrm>
          <a:prstGeom prst="rect">
            <a:avLst/>
          </a:prstGeom>
        </p:spPr>
      </p:pic>
      <p:pic>
        <p:nvPicPr>
          <p:cNvPr id="51" name="Graphic 50" descr="Laptop outline">
            <a:extLst>
              <a:ext uri="{FF2B5EF4-FFF2-40B4-BE49-F238E27FC236}">
                <a16:creationId xmlns:a16="http://schemas.microsoft.com/office/drawing/2014/main" id="{64A5D7C5-B1EA-1C44-CC90-5E9483EA266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630108" y="4363343"/>
            <a:ext cx="1251926" cy="1251926"/>
          </a:xfrm>
          <a:prstGeom prst="rect">
            <a:avLst/>
          </a:prstGeom>
        </p:spPr>
      </p:pic>
      <p:sp>
        <p:nvSpPr>
          <p:cNvPr id="52" name="Rectangle: Rounded Corners 51">
            <a:extLst>
              <a:ext uri="{FF2B5EF4-FFF2-40B4-BE49-F238E27FC236}">
                <a16:creationId xmlns:a16="http://schemas.microsoft.com/office/drawing/2014/main" id="{4B19C2E7-1AC8-CE11-9442-CF5191FEDF60}"/>
              </a:ext>
            </a:extLst>
          </p:cNvPr>
          <p:cNvSpPr/>
          <p:nvPr/>
        </p:nvSpPr>
        <p:spPr>
          <a:xfrm>
            <a:off x="4762508" y="1875865"/>
            <a:ext cx="1457207" cy="55894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First Officer Pilot</a:t>
            </a:r>
          </a:p>
        </p:txBody>
      </p:sp>
      <p:sp>
        <p:nvSpPr>
          <p:cNvPr id="53" name="Rectangle: Rounded Corners 52">
            <a:extLst>
              <a:ext uri="{FF2B5EF4-FFF2-40B4-BE49-F238E27FC236}">
                <a16:creationId xmlns:a16="http://schemas.microsoft.com/office/drawing/2014/main" id="{AD153926-3642-F841-3804-B1A84E5CA8A2}"/>
              </a:ext>
            </a:extLst>
          </p:cNvPr>
          <p:cNvSpPr/>
          <p:nvPr/>
        </p:nvSpPr>
        <p:spPr>
          <a:xfrm>
            <a:off x="9546743" y="1875864"/>
            <a:ext cx="1457207" cy="55894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Paralegal</a:t>
            </a:r>
          </a:p>
        </p:txBody>
      </p:sp>
      <p:sp>
        <p:nvSpPr>
          <p:cNvPr id="54" name="Rectangle: Rounded Corners 53">
            <a:extLst>
              <a:ext uri="{FF2B5EF4-FFF2-40B4-BE49-F238E27FC236}">
                <a16:creationId xmlns:a16="http://schemas.microsoft.com/office/drawing/2014/main" id="{AE35E30C-3BB2-41D5-4EDF-E300632C4335}"/>
              </a:ext>
            </a:extLst>
          </p:cNvPr>
          <p:cNvSpPr/>
          <p:nvPr/>
        </p:nvSpPr>
        <p:spPr>
          <a:xfrm>
            <a:off x="6362473" y="1875864"/>
            <a:ext cx="1457207" cy="558947"/>
          </a:xfrm>
          <a:prstGeom prst="roundRect">
            <a:avLst/>
          </a:prstGeom>
          <a:solidFill>
            <a:srgbClr val="0B829A"/>
          </a:solidFill>
          <a:ln>
            <a:solidFill>
              <a:srgbClr val="0B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Doctor</a:t>
            </a:r>
          </a:p>
        </p:txBody>
      </p:sp>
      <p:sp>
        <p:nvSpPr>
          <p:cNvPr id="55" name="Rectangle: Rounded Corners 54">
            <a:extLst>
              <a:ext uri="{FF2B5EF4-FFF2-40B4-BE49-F238E27FC236}">
                <a16:creationId xmlns:a16="http://schemas.microsoft.com/office/drawing/2014/main" id="{314D63CC-255F-BE18-DBC6-39D9727C51F0}"/>
              </a:ext>
            </a:extLst>
          </p:cNvPr>
          <p:cNvSpPr/>
          <p:nvPr/>
        </p:nvSpPr>
        <p:spPr>
          <a:xfrm>
            <a:off x="7954608" y="1875864"/>
            <a:ext cx="1457207" cy="558947"/>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Hairdresser</a:t>
            </a:r>
          </a:p>
        </p:txBody>
      </p:sp>
      <p:sp>
        <p:nvSpPr>
          <p:cNvPr id="56" name="Rectangle: Rounded Corners 55">
            <a:extLst>
              <a:ext uri="{FF2B5EF4-FFF2-40B4-BE49-F238E27FC236}">
                <a16:creationId xmlns:a16="http://schemas.microsoft.com/office/drawing/2014/main" id="{3CAF498E-701D-7694-9D5A-82F936D4E5CE}"/>
              </a:ext>
            </a:extLst>
          </p:cNvPr>
          <p:cNvSpPr/>
          <p:nvPr/>
        </p:nvSpPr>
        <p:spPr>
          <a:xfrm>
            <a:off x="4762508" y="3804396"/>
            <a:ext cx="1457207" cy="558947"/>
          </a:xfrm>
          <a:prstGeom prst="roundRect">
            <a:avLst/>
          </a:prstGeom>
          <a:solidFill>
            <a:srgbClr val="0B8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Quantity Surveyor</a:t>
            </a:r>
          </a:p>
        </p:txBody>
      </p:sp>
      <p:sp>
        <p:nvSpPr>
          <p:cNvPr id="57" name="Rectangle: Rounded Corners 56">
            <a:extLst>
              <a:ext uri="{FF2B5EF4-FFF2-40B4-BE49-F238E27FC236}">
                <a16:creationId xmlns:a16="http://schemas.microsoft.com/office/drawing/2014/main" id="{519C2378-4C76-E0E2-FF87-A82A1ABA43AB}"/>
              </a:ext>
            </a:extLst>
          </p:cNvPr>
          <p:cNvSpPr/>
          <p:nvPr/>
        </p:nvSpPr>
        <p:spPr>
          <a:xfrm>
            <a:off x="6362473" y="3804396"/>
            <a:ext cx="1457207" cy="558947"/>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Early Years Practitioner</a:t>
            </a:r>
          </a:p>
        </p:txBody>
      </p:sp>
      <p:sp>
        <p:nvSpPr>
          <p:cNvPr id="58" name="Rectangle: Rounded Corners 57">
            <a:extLst>
              <a:ext uri="{FF2B5EF4-FFF2-40B4-BE49-F238E27FC236}">
                <a16:creationId xmlns:a16="http://schemas.microsoft.com/office/drawing/2014/main" id="{3BF8E927-BED5-C8B2-BC57-55B54316DA56}"/>
              </a:ext>
            </a:extLst>
          </p:cNvPr>
          <p:cNvSpPr/>
          <p:nvPr/>
        </p:nvSpPr>
        <p:spPr>
          <a:xfrm>
            <a:off x="4710056" y="5812266"/>
            <a:ext cx="1457207" cy="558947"/>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Chef</a:t>
            </a:r>
          </a:p>
        </p:txBody>
      </p:sp>
      <p:sp>
        <p:nvSpPr>
          <p:cNvPr id="59" name="Rectangle: Rounded Corners 58">
            <a:extLst>
              <a:ext uri="{FF2B5EF4-FFF2-40B4-BE49-F238E27FC236}">
                <a16:creationId xmlns:a16="http://schemas.microsoft.com/office/drawing/2014/main" id="{B256A791-7B74-EB78-5B68-2B60EA3727CE}"/>
              </a:ext>
            </a:extLst>
          </p:cNvPr>
          <p:cNvSpPr/>
          <p:nvPr/>
        </p:nvSpPr>
        <p:spPr>
          <a:xfrm>
            <a:off x="7957189" y="3809105"/>
            <a:ext cx="1457207" cy="55894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Aerospace Engineer</a:t>
            </a:r>
          </a:p>
        </p:txBody>
      </p:sp>
      <p:sp>
        <p:nvSpPr>
          <p:cNvPr id="60" name="Rectangle: Rounded Corners 59">
            <a:extLst>
              <a:ext uri="{FF2B5EF4-FFF2-40B4-BE49-F238E27FC236}">
                <a16:creationId xmlns:a16="http://schemas.microsoft.com/office/drawing/2014/main" id="{38E5983B-DC05-5B5C-36C0-F6936C8BCB2E}"/>
              </a:ext>
            </a:extLst>
          </p:cNvPr>
          <p:cNvSpPr/>
          <p:nvPr/>
        </p:nvSpPr>
        <p:spPr>
          <a:xfrm>
            <a:off x="9557154" y="3813134"/>
            <a:ext cx="1457207" cy="558947"/>
          </a:xfrm>
          <a:prstGeom prst="roundRect">
            <a:avLst/>
          </a:prstGeom>
          <a:solidFill>
            <a:srgbClr val="0B829A"/>
          </a:solidFill>
          <a:ln>
            <a:solidFill>
              <a:srgbClr val="0B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Paramedic</a:t>
            </a:r>
          </a:p>
        </p:txBody>
      </p:sp>
      <p:sp>
        <p:nvSpPr>
          <p:cNvPr id="61" name="Rectangle: Rounded Corners 60">
            <a:extLst>
              <a:ext uri="{FF2B5EF4-FFF2-40B4-BE49-F238E27FC236}">
                <a16:creationId xmlns:a16="http://schemas.microsoft.com/office/drawing/2014/main" id="{15CFDB0C-D066-D571-228C-1B4A8842F5EA}"/>
              </a:ext>
            </a:extLst>
          </p:cNvPr>
          <p:cNvSpPr/>
          <p:nvPr/>
        </p:nvSpPr>
        <p:spPr>
          <a:xfrm>
            <a:off x="6331324" y="5808118"/>
            <a:ext cx="1457207" cy="55894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Dietician</a:t>
            </a:r>
          </a:p>
        </p:txBody>
      </p:sp>
      <p:sp>
        <p:nvSpPr>
          <p:cNvPr id="62" name="Rectangle: Rounded Corners 61">
            <a:extLst>
              <a:ext uri="{FF2B5EF4-FFF2-40B4-BE49-F238E27FC236}">
                <a16:creationId xmlns:a16="http://schemas.microsoft.com/office/drawing/2014/main" id="{80C6E86D-DA36-AC2E-3970-F0AA4ECCDA9D}"/>
              </a:ext>
            </a:extLst>
          </p:cNvPr>
          <p:cNvSpPr/>
          <p:nvPr/>
        </p:nvSpPr>
        <p:spPr>
          <a:xfrm>
            <a:off x="7965588" y="5808118"/>
            <a:ext cx="1457207" cy="558947"/>
          </a:xfrm>
          <a:prstGeom prst="roundRect">
            <a:avLst/>
          </a:prstGeom>
          <a:solidFill>
            <a:srgbClr val="0B829A"/>
          </a:solidFill>
          <a:ln>
            <a:solidFill>
              <a:srgbClr val="0B8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Beauty Therapist</a:t>
            </a:r>
          </a:p>
        </p:txBody>
      </p:sp>
      <p:sp>
        <p:nvSpPr>
          <p:cNvPr id="63" name="Rectangle: Rounded Corners 62">
            <a:extLst>
              <a:ext uri="{FF2B5EF4-FFF2-40B4-BE49-F238E27FC236}">
                <a16:creationId xmlns:a16="http://schemas.microsoft.com/office/drawing/2014/main" id="{948CA228-9884-B04B-81EE-1501DC40DEC9}"/>
              </a:ext>
            </a:extLst>
          </p:cNvPr>
          <p:cNvSpPr/>
          <p:nvPr/>
        </p:nvSpPr>
        <p:spPr>
          <a:xfrm>
            <a:off x="9586856" y="5812430"/>
            <a:ext cx="1457207" cy="558947"/>
          </a:xfrm>
          <a:prstGeom prst="roundRect">
            <a:avLst/>
          </a:prstGeom>
          <a:solidFill>
            <a:srgbClr val="007031"/>
          </a:solidFill>
          <a:ln>
            <a:solidFill>
              <a:srgbClr val="007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Business Admin</a:t>
            </a:r>
          </a:p>
        </p:txBody>
      </p:sp>
      <p:sp>
        <p:nvSpPr>
          <p:cNvPr id="64" name="TextBox 63">
            <a:extLst>
              <a:ext uri="{FF2B5EF4-FFF2-40B4-BE49-F238E27FC236}">
                <a16:creationId xmlns:a16="http://schemas.microsoft.com/office/drawing/2014/main" id="{3F2C75C2-DEEC-9E6D-2509-0CB2FAC0333A}"/>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Range of apprenticeships</a:t>
            </a:r>
          </a:p>
        </p:txBody>
      </p:sp>
    </p:spTree>
    <p:extLst>
      <p:ext uri="{BB962C8B-B14F-4D97-AF65-F5344CB8AC3E}">
        <p14:creationId xmlns:p14="http://schemas.microsoft.com/office/powerpoint/2010/main" val="4258379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475" y="5963547"/>
            <a:ext cx="225434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7421" y="1869997"/>
            <a:ext cx="1449736" cy="887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627" r="2969" b="40349"/>
          <a:stretch/>
        </p:blipFill>
        <p:spPr bwMode="auto">
          <a:xfrm>
            <a:off x="5849905" y="1205692"/>
            <a:ext cx="2937740" cy="606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1972" y="75391"/>
            <a:ext cx="2771129" cy="960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027" y="2496656"/>
            <a:ext cx="1657350" cy="613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 Logo Jaguar transparent PNG - StickPNG">
            <a:extLst>
              <a:ext uri="{FF2B5EF4-FFF2-40B4-BE49-F238E27FC236}">
                <a16:creationId xmlns:a16="http://schemas.microsoft.com/office/drawing/2014/main" id="{7A10D629-4724-4D62-906A-B991AD001A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0493" y="2650915"/>
            <a:ext cx="1765795" cy="9932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4560" y="5782991"/>
            <a:ext cx="1012115" cy="10121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2896" y="1996050"/>
            <a:ext cx="1852844" cy="7102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95604" y="1782555"/>
            <a:ext cx="1021702" cy="10217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lls Royce logo PNG">
            <a:extLst>
              <a:ext uri="{FF2B5EF4-FFF2-40B4-BE49-F238E27FC236}">
                <a16:creationId xmlns:a16="http://schemas.microsoft.com/office/drawing/2014/main" id="{F90E10A5-13DA-48BB-B1DE-01DF97542B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9163" y="3644174"/>
            <a:ext cx="1469788" cy="14697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tish Airways Logo transparent PNG - StickPNG">
            <a:extLst>
              <a:ext uri="{FF2B5EF4-FFF2-40B4-BE49-F238E27FC236}">
                <a16:creationId xmlns:a16="http://schemas.microsoft.com/office/drawing/2014/main" id="{299FE486-0512-41E0-B121-48FA4266F1A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6319" b="36200"/>
          <a:stretch/>
        </p:blipFill>
        <p:spPr bwMode="auto">
          <a:xfrm>
            <a:off x="3894196" y="3086089"/>
            <a:ext cx="2563614" cy="70452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5678" y="118657"/>
            <a:ext cx="1792942" cy="93531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SK Logo transparent PNG - StickPNG">
            <a:extLst>
              <a:ext uri="{FF2B5EF4-FFF2-40B4-BE49-F238E27FC236}">
                <a16:creationId xmlns:a16="http://schemas.microsoft.com/office/drawing/2014/main" id="{49F14FF1-BE28-4B88-B445-84211F9C8B1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6485" t="18764" r="22884" b="17914"/>
          <a:stretch/>
        </p:blipFill>
        <p:spPr bwMode="auto">
          <a:xfrm>
            <a:off x="6744328" y="2781043"/>
            <a:ext cx="1148893" cy="107763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rbucks Logo PNG Transparent &amp;amp; SVG Vector - Freebie Supply">
            <a:extLst>
              <a:ext uri="{FF2B5EF4-FFF2-40B4-BE49-F238E27FC236}">
                <a16:creationId xmlns:a16="http://schemas.microsoft.com/office/drawing/2014/main" id="{57A42839-4912-4FF0-ACD5-6FCBB82B67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3083" y="69033"/>
            <a:ext cx="1116723" cy="112927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58297" y="5072986"/>
            <a:ext cx="1420009" cy="7100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25046" y="3063841"/>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87851" y="3761637"/>
            <a:ext cx="763938" cy="1333958"/>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93580" y="5614427"/>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55776" y="4762397"/>
            <a:ext cx="1119974" cy="11199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0166" b="38513"/>
          <a:stretch/>
        </p:blipFill>
        <p:spPr bwMode="auto">
          <a:xfrm>
            <a:off x="5556943" y="5050381"/>
            <a:ext cx="2357273" cy="541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6DA3FA-312D-0960-AECB-6C9854639BEE}"/>
              </a:ext>
            </a:extLst>
          </p:cNvPr>
          <p:cNvSpPr txBox="1"/>
          <p:nvPr/>
        </p:nvSpPr>
        <p:spPr>
          <a:xfrm>
            <a:off x="250660" y="1908580"/>
            <a:ext cx="3175959" cy="1384995"/>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Which employers offer apprenticeships?</a:t>
            </a:r>
          </a:p>
        </p:txBody>
      </p:sp>
      <p:pic>
        <p:nvPicPr>
          <p:cNvPr id="3" name="Picture 12" descr="Busy Bees Childcare Streamlines Ad-Hoc Procurement and Increases  Productivity with Amazon Business - Spend Matters UK/Europe">
            <a:extLst>
              <a:ext uri="{FF2B5EF4-FFF2-40B4-BE49-F238E27FC236}">
                <a16:creationId xmlns:a16="http://schemas.microsoft.com/office/drawing/2014/main" id="{D1D8D36F-CC79-1A65-D8C5-D3B0026E42D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1831" t="22015" r="17127" b="21186"/>
          <a:stretch/>
        </p:blipFill>
        <p:spPr bwMode="auto">
          <a:xfrm>
            <a:off x="3722772" y="3993323"/>
            <a:ext cx="1555534" cy="924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HS London (@NHSEnglandLDN) / Twitter">
            <a:extLst>
              <a:ext uri="{FF2B5EF4-FFF2-40B4-BE49-F238E27FC236}">
                <a16:creationId xmlns:a16="http://schemas.microsoft.com/office/drawing/2014/main" id="{275446A7-714B-ACC1-41CC-CA9483D69B5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401" t="31746" r="8693" b="31791"/>
          <a:stretch/>
        </p:blipFill>
        <p:spPr bwMode="auto">
          <a:xfrm>
            <a:off x="3905729" y="5875246"/>
            <a:ext cx="1907354" cy="838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ays Travel Ltd | Circus Starr">
            <a:extLst>
              <a:ext uri="{FF2B5EF4-FFF2-40B4-BE49-F238E27FC236}">
                <a16:creationId xmlns:a16="http://schemas.microsoft.com/office/drawing/2014/main" id="{8AE511F6-15DF-AF33-FAD3-A23B309C3759}"/>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1163" t="30449" r="12279" b="37010"/>
          <a:stretch/>
        </p:blipFill>
        <p:spPr bwMode="auto">
          <a:xfrm>
            <a:off x="9428840" y="6080495"/>
            <a:ext cx="2697391" cy="636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 - Amazon Sustainability">
            <a:extLst>
              <a:ext uri="{FF2B5EF4-FFF2-40B4-BE49-F238E27FC236}">
                <a16:creationId xmlns:a16="http://schemas.microsoft.com/office/drawing/2014/main" id="{179C54C1-F523-7219-1771-FC89C69A31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8176" y="3865054"/>
            <a:ext cx="2112039" cy="63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KFC - Wikipedia">
            <a:extLst>
              <a:ext uri="{FF2B5EF4-FFF2-40B4-BE49-F238E27FC236}">
                <a16:creationId xmlns:a16="http://schemas.microsoft.com/office/drawing/2014/main" id="{0B099638-BC40-7467-6947-F76749C4906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527655" y="1771282"/>
            <a:ext cx="1184406" cy="1184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ritish Armed Forces Shop | Manchester">
            <a:extLst>
              <a:ext uri="{FF2B5EF4-FFF2-40B4-BE49-F238E27FC236}">
                <a16:creationId xmlns:a16="http://schemas.microsoft.com/office/drawing/2014/main" id="{8CA77508-1CAA-67B2-38D0-4310999EE66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0926" y="13294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ando's - Wikipedia">
            <a:extLst>
              <a:ext uri="{FF2B5EF4-FFF2-40B4-BE49-F238E27FC236}">
                <a16:creationId xmlns:a16="http://schemas.microsoft.com/office/drawing/2014/main" id="{166D0CF1-0957-4C4F-6F39-D944361487E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784255" y="682123"/>
            <a:ext cx="3054912" cy="9877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bout P&amp;O Ferries">
            <a:extLst>
              <a:ext uri="{FF2B5EF4-FFF2-40B4-BE49-F238E27FC236}">
                <a16:creationId xmlns:a16="http://schemas.microsoft.com/office/drawing/2014/main" id="{A41DD179-EF22-C0ED-9C22-C5817F22E1D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3958" t="23287" r="13712" b="23959"/>
          <a:stretch/>
        </p:blipFill>
        <p:spPr bwMode="auto">
          <a:xfrm>
            <a:off x="8529174" y="4643775"/>
            <a:ext cx="1965868" cy="92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ssex County Council - Wikipedia">
            <a:extLst>
              <a:ext uri="{FF2B5EF4-FFF2-40B4-BE49-F238E27FC236}">
                <a16:creationId xmlns:a16="http://schemas.microsoft.com/office/drawing/2014/main" id="{0FD7F40E-80FA-0112-FDBC-3DE9B2C44DA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32869" y="3761122"/>
            <a:ext cx="1835802" cy="888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5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AC455E1-A8FD-0F34-99AC-720675C4E95A}"/>
              </a:ext>
            </a:extLst>
          </p:cNvPr>
          <p:cNvPicPr>
            <a:picLocks noChangeAspect="1"/>
          </p:cNvPicPr>
          <p:nvPr/>
        </p:nvPicPr>
        <p:blipFill rotWithShape="1">
          <a:blip r:embed="rId3">
            <a:extLst>
              <a:ext uri="{28A0092B-C50C-407E-A947-70E740481C1C}">
                <a14:useLocalDpi xmlns:a14="http://schemas.microsoft.com/office/drawing/2010/main" val="0"/>
              </a:ext>
            </a:extLst>
          </a:blip>
          <a:srcRect r="38872"/>
          <a:stretch/>
        </p:blipFill>
        <p:spPr>
          <a:xfrm>
            <a:off x="3705340" y="957426"/>
            <a:ext cx="5734180" cy="5276629"/>
          </a:xfrm>
          <a:prstGeom prst="rect">
            <a:avLst/>
          </a:prstGeom>
        </p:spPr>
      </p:pic>
      <p:sp>
        <p:nvSpPr>
          <p:cNvPr id="5" name="TextBox 4">
            <a:extLst>
              <a:ext uri="{FF2B5EF4-FFF2-40B4-BE49-F238E27FC236}">
                <a16:creationId xmlns:a16="http://schemas.microsoft.com/office/drawing/2014/main" id="{A7AF6889-CDB5-2610-E003-7BAE2632EEE6}"/>
              </a:ext>
            </a:extLst>
          </p:cNvPr>
          <p:cNvSpPr txBox="1"/>
          <p:nvPr/>
        </p:nvSpPr>
        <p:spPr>
          <a:xfrm>
            <a:off x="9439520" y="1398488"/>
            <a:ext cx="1688950" cy="36576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Logistics</a:t>
            </a:r>
          </a:p>
        </p:txBody>
      </p:sp>
      <p:sp>
        <p:nvSpPr>
          <p:cNvPr id="6" name="TextBox 5">
            <a:extLst>
              <a:ext uri="{FF2B5EF4-FFF2-40B4-BE49-F238E27FC236}">
                <a16:creationId xmlns:a16="http://schemas.microsoft.com/office/drawing/2014/main" id="{AE632528-834A-AD78-07A1-A7295AE2370E}"/>
              </a:ext>
            </a:extLst>
          </p:cNvPr>
          <p:cNvSpPr txBox="1"/>
          <p:nvPr/>
        </p:nvSpPr>
        <p:spPr>
          <a:xfrm>
            <a:off x="9439520" y="1742725"/>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IT &amp; Cyber Security</a:t>
            </a:r>
          </a:p>
        </p:txBody>
      </p:sp>
      <p:sp>
        <p:nvSpPr>
          <p:cNvPr id="7" name="TextBox 6">
            <a:extLst>
              <a:ext uri="{FF2B5EF4-FFF2-40B4-BE49-F238E27FC236}">
                <a16:creationId xmlns:a16="http://schemas.microsoft.com/office/drawing/2014/main" id="{CCEE259F-EDB5-D65B-CA35-D7EA42F25D26}"/>
              </a:ext>
            </a:extLst>
          </p:cNvPr>
          <p:cNvSpPr txBox="1"/>
          <p:nvPr/>
        </p:nvSpPr>
        <p:spPr>
          <a:xfrm>
            <a:off x="9439520" y="2108485"/>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Data Analytics </a:t>
            </a:r>
          </a:p>
        </p:txBody>
      </p:sp>
      <p:sp>
        <p:nvSpPr>
          <p:cNvPr id="8" name="TextBox 7">
            <a:extLst>
              <a:ext uri="{FF2B5EF4-FFF2-40B4-BE49-F238E27FC236}">
                <a16:creationId xmlns:a16="http://schemas.microsoft.com/office/drawing/2014/main" id="{D9168D25-6F34-2888-5018-C55F2BAC332B}"/>
              </a:ext>
            </a:extLst>
          </p:cNvPr>
          <p:cNvSpPr txBox="1"/>
          <p:nvPr/>
        </p:nvSpPr>
        <p:spPr>
          <a:xfrm>
            <a:off x="9439520" y="2452722"/>
            <a:ext cx="23245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Sales</a:t>
            </a:r>
          </a:p>
        </p:txBody>
      </p:sp>
      <p:sp>
        <p:nvSpPr>
          <p:cNvPr id="9" name="TextBox 8">
            <a:extLst>
              <a:ext uri="{FF2B5EF4-FFF2-40B4-BE49-F238E27FC236}">
                <a16:creationId xmlns:a16="http://schemas.microsoft.com/office/drawing/2014/main" id="{25FAEA50-125C-2946-D22D-BF7C580F8D03}"/>
              </a:ext>
            </a:extLst>
          </p:cNvPr>
          <p:cNvSpPr txBox="1"/>
          <p:nvPr/>
        </p:nvSpPr>
        <p:spPr>
          <a:xfrm>
            <a:off x="9439520" y="2843577"/>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Business Development</a:t>
            </a:r>
          </a:p>
        </p:txBody>
      </p:sp>
      <p:sp>
        <p:nvSpPr>
          <p:cNvPr id="10" name="TextBox 9">
            <a:extLst>
              <a:ext uri="{FF2B5EF4-FFF2-40B4-BE49-F238E27FC236}">
                <a16:creationId xmlns:a16="http://schemas.microsoft.com/office/drawing/2014/main" id="{1581246E-A719-6D33-32CC-9266F99E4E27}"/>
              </a:ext>
            </a:extLst>
          </p:cNvPr>
          <p:cNvSpPr txBox="1"/>
          <p:nvPr/>
        </p:nvSpPr>
        <p:spPr>
          <a:xfrm>
            <a:off x="9439204" y="3162719"/>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Marketing</a:t>
            </a:r>
          </a:p>
        </p:txBody>
      </p:sp>
      <p:sp>
        <p:nvSpPr>
          <p:cNvPr id="11" name="TextBox 10">
            <a:extLst>
              <a:ext uri="{FF2B5EF4-FFF2-40B4-BE49-F238E27FC236}">
                <a16:creationId xmlns:a16="http://schemas.microsoft.com/office/drawing/2014/main" id="{E1BBC8AD-5B14-354F-A361-7EA214D8BBDB}"/>
              </a:ext>
            </a:extLst>
          </p:cNvPr>
          <p:cNvSpPr txBox="1"/>
          <p:nvPr/>
        </p:nvSpPr>
        <p:spPr>
          <a:xfrm>
            <a:off x="9439204" y="3576854"/>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Human Resources (HR)</a:t>
            </a:r>
          </a:p>
        </p:txBody>
      </p:sp>
      <p:sp>
        <p:nvSpPr>
          <p:cNvPr id="12" name="TextBox 11">
            <a:extLst>
              <a:ext uri="{FF2B5EF4-FFF2-40B4-BE49-F238E27FC236}">
                <a16:creationId xmlns:a16="http://schemas.microsoft.com/office/drawing/2014/main" id="{7271744A-19C0-F83D-A5E5-1552063EB52E}"/>
              </a:ext>
            </a:extLst>
          </p:cNvPr>
          <p:cNvSpPr txBox="1"/>
          <p:nvPr/>
        </p:nvSpPr>
        <p:spPr>
          <a:xfrm>
            <a:off x="9439204" y="3944429"/>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Finance</a:t>
            </a:r>
          </a:p>
        </p:txBody>
      </p:sp>
      <p:sp>
        <p:nvSpPr>
          <p:cNvPr id="13" name="TextBox 12">
            <a:extLst>
              <a:ext uri="{FF2B5EF4-FFF2-40B4-BE49-F238E27FC236}">
                <a16:creationId xmlns:a16="http://schemas.microsoft.com/office/drawing/2014/main" id="{7AB77686-8DB7-66DA-661E-02FD2BFEC9D7}"/>
              </a:ext>
            </a:extLst>
          </p:cNvPr>
          <p:cNvSpPr txBox="1"/>
          <p:nvPr/>
        </p:nvSpPr>
        <p:spPr>
          <a:xfrm>
            <a:off x="9439204" y="4263571"/>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Legal</a:t>
            </a:r>
          </a:p>
        </p:txBody>
      </p:sp>
      <p:sp>
        <p:nvSpPr>
          <p:cNvPr id="14" name="TextBox 13">
            <a:extLst>
              <a:ext uri="{FF2B5EF4-FFF2-40B4-BE49-F238E27FC236}">
                <a16:creationId xmlns:a16="http://schemas.microsoft.com/office/drawing/2014/main" id="{B62B76F5-ED60-BB22-74CA-12AC16186DF9}"/>
              </a:ext>
            </a:extLst>
          </p:cNvPr>
          <p:cNvSpPr txBox="1"/>
          <p:nvPr/>
        </p:nvSpPr>
        <p:spPr>
          <a:xfrm>
            <a:off x="9428131" y="4496670"/>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Facilities Management</a:t>
            </a:r>
          </a:p>
        </p:txBody>
      </p:sp>
      <p:sp>
        <p:nvSpPr>
          <p:cNvPr id="15" name="TextBox 14">
            <a:extLst>
              <a:ext uri="{FF2B5EF4-FFF2-40B4-BE49-F238E27FC236}">
                <a16:creationId xmlns:a16="http://schemas.microsoft.com/office/drawing/2014/main" id="{1BD390C5-7A22-A534-7AE4-161E379D199F}"/>
              </a:ext>
            </a:extLst>
          </p:cNvPr>
          <p:cNvSpPr txBox="1"/>
          <p:nvPr/>
        </p:nvSpPr>
        <p:spPr>
          <a:xfrm>
            <a:off x="9439204" y="4801424"/>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Security</a:t>
            </a:r>
          </a:p>
        </p:txBody>
      </p:sp>
      <p:sp>
        <p:nvSpPr>
          <p:cNvPr id="16" name="TextBox 15">
            <a:extLst>
              <a:ext uri="{FF2B5EF4-FFF2-40B4-BE49-F238E27FC236}">
                <a16:creationId xmlns:a16="http://schemas.microsoft.com/office/drawing/2014/main" id="{4ACD6304-4E1C-D1CE-5908-DAB3A259E0FC}"/>
              </a:ext>
            </a:extLst>
          </p:cNvPr>
          <p:cNvSpPr txBox="1"/>
          <p:nvPr/>
        </p:nvSpPr>
        <p:spPr>
          <a:xfrm>
            <a:off x="9428131" y="5099101"/>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Customer Service</a:t>
            </a:r>
          </a:p>
        </p:txBody>
      </p:sp>
      <p:sp>
        <p:nvSpPr>
          <p:cNvPr id="17" name="TextBox 16">
            <a:extLst>
              <a:ext uri="{FF2B5EF4-FFF2-40B4-BE49-F238E27FC236}">
                <a16:creationId xmlns:a16="http://schemas.microsoft.com/office/drawing/2014/main" id="{9922BD99-FEE5-5D47-7B1F-C5D96CD7C54A}"/>
              </a:ext>
            </a:extLst>
          </p:cNvPr>
          <p:cNvSpPr txBox="1"/>
          <p:nvPr/>
        </p:nvSpPr>
        <p:spPr>
          <a:xfrm>
            <a:off x="9428131" y="5436136"/>
            <a:ext cx="293410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Training &amp; Development </a:t>
            </a:r>
          </a:p>
        </p:txBody>
      </p:sp>
      <p:sp>
        <p:nvSpPr>
          <p:cNvPr id="18" name="TextBox 17">
            <a:extLst>
              <a:ext uri="{FF2B5EF4-FFF2-40B4-BE49-F238E27FC236}">
                <a16:creationId xmlns:a16="http://schemas.microsoft.com/office/drawing/2014/main" id="{EB1FC2FC-A39B-B81F-45C8-47D8DA0817EE}"/>
              </a:ext>
            </a:extLst>
          </p:cNvPr>
          <p:cNvSpPr txBox="1"/>
          <p:nvPr/>
        </p:nvSpPr>
        <p:spPr>
          <a:xfrm>
            <a:off x="275327" y="2000763"/>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Look inside the company</a:t>
            </a:r>
          </a:p>
        </p:txBody>
      </p:sp>
    </p:spTree>
    <p:extLst>
      <p:ext uri="{BB962C8B-B14F-4D97-AF65-F5344CB8AC3E}">
        <p14:creationId xmlns:p14="http://schemas.microsoft.com/office/powerpoint/2010/main" val="3991886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E47DEBF-8DF6-5981-366F-FDF1BCF22CBE}"/>
              </a:ext>
            </a:extLst>
          </p:cNvPr>
          <p:cNvGraphicFramePr>
            <a:graphicFrameLocks noGrp="1"/>
          </p:cNvGraphicFramePr>
          <p:nvPr>
            <p:extLst>
              <p:ext uri="{D42A27DB-BD31-4B8C-83A1-F6EECF244321}">
                <p14:modId xmlns:p14="http://schemas.microsoft.com/office/powerpoint/2010/main" val="541338"/>
              </p:ext>
            </p:extLst>
          </p:nvPr>
        </p:nvGraphicFramePr>
        <p:xfrm>
          <a:off x="5479211" y="465823"/>
          <a:ext cx="4941498" cy="5712930"/>
        </p:xfrm>
        <a:graphic>
          <a:graphicData uri="http://schemas.openxmlformats.org/drawingml/2006/table">
            <a:tbl>
              <a:tblPr firstRow="1" firstCol="1" bandRow="1">
                <a:tableStyleId>{FABFCF23-3B69-468F-B69F-88F6DE6A72F2}</a:tableStyleId>
              </a:tblPr>
              <a:tblGrid>
                <a:gridCol w="2470749">
                  <a:extLst>
                    <a:ext uri="{9D8B030D-6E8A-4147-A177-3AD203B41FA5}">
                      <a16:colId xmlns:a16="http://schemas.microsoft.com/office/drawing/2014/main" val="3777221431"/>
                    </a:ext>
                  </a:extLst>
                </a:gridCol>
                <a:gridCol w="2470749">
                  <a:extLst>
                    <a:ext uri="{9D8B030D-6E8A-4147-A177-3AD203B41FA5}">
                      <a16:colId xmlns:a16="http://schemas.microsoft.com/office/drawing/2014/main" val="2473180431"/>
                    </a:ext>
                  </a:extLst>
                </a:gridCol>
              </a:tblGrid>
              <a:tr h="655726">
                <a:tc>
                  <a:txBody>
                    <a:bodyPr/>
                    <a:lstStyle/>
                    <a:p>
                      <a:pPr algn="ctr"/>
                      <a:r>
                        <a:rPr lang="en-US" sz="2400" u="none" dirty="0">
                          <a:solidFill>
                            <a:schemeClr val="tx1"/>
                          </a:solidFill>
                          <a:effectLst/>
                        </a:rPr>
                        <a:t>Radius</a:t>
                      </a:r>
                      <a:endParaRPr lang="en-US" sz="2400" u="none" dirty="0">
                        <a:solidFill>
                          <a:schemeClr val="tx1"/>
                        </a:solidFill>
                        <a:effectLst/>
                        <a:latin typeface="Calibri" panose="020F0502020204030204" pitchFamily="34" charset="0"/>
                        <a:ea typeface="Calibri" panose="020F0502020204030204" pitchFamily="34" charset="0"/>
                      </a:endParaRPr>
                    </a:p>
                  </a:txBody>
                  <a:tcPr marL="67080" marR="67080" marT="33540" marB="33540" anchor="ctr">
                    <a:solidFill>
                      <a:srgbClr val="EFA5F1"/>
                    </a:solidFill>
                  </a:tcPr>
                </a:tc>
                <a:tc>
                  <a:txBody>
                    <a:bodyPr/>
                    <a:lstStyle/>
                    <a:p>
                      <a:pPr algn="ctr"/>
                      <a:r>
                        <a:rPr lang="en-US" sz="2400" u="none" dirty="0">
                          <a:solidFill>
                            <a:schemeClr val="tx1"/>
                          </a:solidFill>
                          <a:effectLst/>
                        </a:rPr>
                        <a:t>Number of Vacancies</a:t>
                      </a:r>
                      <a:endParaRPr lang="en-US" sz="2400" u="none" dirty="0">
                        <a:solidFill>
                          <a:schemeClr val="tx1"/>
                        </a:solidFill>
                        <a:effectLst/>
                        <a:latin typeface="Calibri" panose="020F0502020204030204" pitchFamily="34" charset="0"/>
                        <a:ea typeface="Calibri" panose="020F0502020204030204" pitchFamily="34" charset="0"/>
                      </a:endParaRPr>
                    </a:p>
                  </a:txBody>
                  <a:tcPr marL="67080" marR="67080" marT="33540" marB="33540" anchor="ctr">
                    <a:solidFill>
                      <a:srgbClr val="EFA5F1"/>
                    </a:solidFill>
                  </a:tcPr>
                </a:tc>
                <a:extLst>
                  <a:ext uri="{0D108BD9-81ED-4DB2-BD59-A6C34878D82A}">
                    <a16:rowId xmlns:a16="http://schemas.microsoft.com/office/drawing/2014/main" val="3235590696"/>
                  </a:ext>
                </a:extLst>
              </a:tr>
              <a:tr h="1038826">
                <a:tc>
                  <a:txBody>
                    <a:bodyPr/>
                    <a:lstStyle/>
                    <a:p>
                      <a:endParaRPr lang="en-US" sz="1050" b="0" dirty="0">
                        <a:solidFill>
                          <a:schemeClr val="tx1"/>
                        </a:solidFill>
                        <a:effectLst/>
                        <a:latin typeface="Calibri" panose="020F0502020204030204" pitchFamily="34" charset="0"/>
                        <a:ea typeface="Calibri" panose="020F0502020204030204" pitchFamily="34" charset="0"/>
                      </a:endParaRPr>
                    </a:p>
                  </a:txBody>
                  <a:tcPr marL="67080" marR="67080" marT="33540" marB="33540"/>
                </a:tc>
                <a:tc>
                  <a:txBody>
                    <a:bodyPr/>
                    <a:lstStyle/>
                    <a:p>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3272759433"/>
                  </a:ext>
                </a:extLst>
              </a:tr>
              <a:tr h="998615">
                <a:tc>
                  <a:txBody>
                    <a:bodyPr/>
                    <a:lstStyle/>
                    <a:p>
                      <a:endParaRPr lang="en-US" sz="1050" b="0" dirty="0">
                        <a:solidFill>
                          <a:schemeClr val="tx1"/>
                        </a:solidFill>
                        <a:effectLst/>
                        <a:latin typeface="Calibri" panose="020F0502020204030204" pitchFamily="34" charset="0"/>
                        <a:ea typeface="Calibri" panose="020F0502020204030204" pitchFamily="34" charset="0"/>
                      </a:endParaRPr>
                    </a:p>
                  </a:txBody>
                  <a:tcPr marL="67080" marR="67080" marT="33540" marB="33540"/>
                </a:tc>
                <a:tc>
                  <a:txBody>
                    <a:bodyPr/>
                    <a:lstStyle/>
                    <a:p>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3481013708"/>
                  </a:ext>
                </a:extLst>
              </a:tr>
              <a:tr h="939137">
                <a:tc>
                  <a:txBody>
                    <a:bodyPr/>
                    <a:lstStyle/>
                    <a:p>
                      <a:endParaRPr lang="en-US" sz="1050" b="0" dirty="0">
                        <a:solidFill>
                          <a:schemeClr val="tx1"/>
                        </a:solidFill>
                        <a:effectLst/>
                        <a:latin typeface="Calibri" panose="020F0502020204030204" pitchFamily="34" charset="0"/>
                        <a:ea typeface="Calibri" panose="020F0502020204030204" pitchFamily="34" charset="0"/>
                      </a:endParaRPr>
                    </a:p>
                  </a:txBody>
                  <a:tcPr marL="67080" marR="67080" marT="33540" marB="33540"/>
                </a:tc>
                <a:tc>
                  <a:txBody>
                    <a:bodyPr/>
                    <a:lstStyle/>
                    <a:p>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1887930842"/>
                  </a:ext>
                </a:extLst>
              </a:tr>
              <a:tr h="939137">
                <a:tc>
                  <a:txBody>
                    <a:bodyPr/>
                    <a:lstStyle/>
                    <a:p>
                      <a:endParaRPr lang="en-US" sz="1050" b="0" dirty="0">
                        <a:solidFill>
                          <a:schemeClr val="tx1"/>
                        </a:solidFill>
                        <a:effectLst/>
                        <a:latin typeface="Calibri" panose="020F0502020204030204" pitchFamily="34" charset="0"/>
                        <a:ea typeface="Calibri" panose="020F0502020204030204" pitchFamily="34" charset="0"/>
                      </a:endParaRPr>
                    </a:p>
                  </a:txBody>
                  <a:tcPr marL="67080" marR="67080" marT="33540" marB="33540"/>
                </a:tc>
                <a:tc>
                  <a:txBody>
                    <a:bodyPr/>
                    <a:lstStyle/>
                    <a:p>
                      <a:endParaRPr lang="en-US" sz="1200" b="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2686928019"/>
                  </a:ext>
                </a:extLst>
              </a:tr>
              <a:tr h="998615">
                <a:tc>
                  <a:txBody>
                    <a:bodyPr/>
                    <a:lstStyle/>
                    <a:p>
                      <a:endParaRPr lang="en-US" sz="1050" b="0" dirty="0">
                        <a:solidFill>
                          <a:schemeClr val="tx1"/>
                        </a:solidFill>
                        <a:effectLst/>
                        <a:latin typeface="Calibri" panose="020F0502020204030204" pitchFamily="34" charset="0"/>
                        <a:ea typeface="Calibri" panose="020F0502020204030204" pitchFamily="34" charset="0"/>
                      </a:endParaRPr>
                    </a:p>
                  </a:txBody>
                  <a:tcPr marL="67080" marR="67080" marT="33540" marB="33540"/>
                </a:tc>
                <a:tc>
                  <a:txBody>
                    <a:bodyPr/>
                    <a:lstStyle/>
                    <a:p>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4191627282"/>
                  </a:ext>
                </a:extLst>
              </a:tr>
            </a:tbl>
          </a:graphicData>
        </a:graphic>
      </p:graphicFrame>
      <p:sp>
        <p:nvSpPr>
          <p:cNvPr id="6" name="TextBox 5">
            <a:extLst>
              <a:ext uri="{FF2B5EF4-FFF2-40B4-BE49-F238E27FC236}">
                <a16:creationId xmlns:a16="http://schemas.microsoft.com/office/drawing/2014/main" id="{F1F2EBCD-A157-6427-FA36-2C8B5ABBB93B}"/>
              </a:ext>
            </a:extLst>
          </p:cNvPr>
          <p:cNvSpPr txBox="1"/>
          <p:nvPr/>
        </p:nvSpPr>
        <p:spPr>
          <a:xfrm>
            <a:off x="5819502" y="1546554"/>
            <a:ext cx="1645964" cy="461665"/>
          </a:xfrm>
          <a:prstGeom prst="rect">
            <a:avLst/>
          </a:prstGeom>
          <a:noFill/>
        </p:spPr>
        <p:txBody>
          <a:bodyPr wrap="square">
            <a:spAutoFit/>
          </a:bodyPr>
          <a:lstStyle/>
          <a:p>
            <a:pPr algn="ctr"/>
            <a:r>
              <a:rPr lang="en-GB" sz="2400" dirty="0"/>
              <a:t>5 miles</a:t>
            </a:r>
          </a:p>
        </p:txBody>
      </p:sp>
      <p:sp>
        <p:nvSpPr>
          <p:cNvPr id="9" name="TextBox 8">
            <a:extLst>
              <a:ext uri="{FF2B5EF4-FFF2-40B4-BE49-F238E27FC236}">
                <a16:creationId xmlns:a16="http://schemas.microsoft.com/office/drawing/2014/main" id="{9437195E-3770-5527-9FF9-2CE659FC3CF3}"/>
              </a:ext>
            </a:extLst>
          </p:cNvPr>
          <p:cNvSpPr txBox="1"/>
          <p:nvPr/>
        </p:nvSpPr>
        <p:spPr>
          <a:xfrm>
            <a:off x="5819502" y="2639328"/>
            <a:ext cx="1645964" cy="461665"/>
          </a:xfrm>
          <a:prstGeom prst="rect">
            <a:avLst/>
          </a:prstGeom>
          <a:noFill/>
        </p:spPr>
        <p:txBody>
          <a:bodyPr wrap="square">
            <a:spAutoFit/>
          </a:bodyPr>
          <a:lstStyle/>
          <a:p>
            <a:pPr algn="ctr"/>
            <a:r>
              <a:rPr lang="en-GB" sz="2400" dirty="0"/>
              <a:t>10 miles</a:t>
            </a:r>
          </a:p>
        </p:txBody>
      </p:sp>
      <p:sp>
        <p:nvSpPr>
          <p:cNvPr id="10" name="TextBox 9">
            <a:extLst>
              <a:ext uri="{FF2B5EF4-FFF2-40B4-BE49-F238E27FC236}">
                <a16:creationId xmlns:a16="http://schemas.microsoft.com/office/drawing/2014/main" id="{FAA1F6DC-1707-B732-D94F-C97DEBA8D02D}"/>
              </a:ext>
            </a:extLst>
          </p:cNvPr>
          <p:cNvSpPr txBox="1"/>
          <p:nvPr/>
        </p:nvSpPr>
        <p:spPr>
          <a:xfrm>
            <a:off x="5819502" y="3597176"/>
            <a:ext cx="1645964" cy="461665"/>
          </a:xfrm>
          <a:prstGeom prst="rect">
            <a:avLst/>
          </a:prstGeom>
          <a:noFill/>
        </p:spPr>
        <p:txBody>
          <a:bodyPr wrap="square">
            <a:spAutoFit/>
          </a:bodyPr>
          <a:lstStyle/>
          <a:p>
            <a:pPr algn="ctr"/>
            <a:r>
              <a:rPr lang="en-GB" sz="2400" dirty="0"/>
              <a:t>20 miles</a:t>
            </a:r>
          </a:p>
        </p:txBody>
      </p:sp>
      <p:sp>
        <p:nvSpPr>
          <p:cNvPr id="11" name="TextBox 10">
            <a:extLst>
              <a:ext uri="{FF2B5EF4-FFF2-40B4-BE49-F238E27FC236}">
                <a16:creationId xmlns:a16="http://schemas.microsoft.com/office/drawing/2014/main" id="{17ED49E8-5231-2468-8820-0E6F0143D86B}"/>
              </a:ext>
            </a:extLst>
          </p:cNvPr>
          <p:cNvSpPr txBox="1"/>
          <p:nvPr/>
        </p:nvSpPr>
        <p:spPr>
          <a:xfrm>
            <a:off x="5819502" y="4436889"/>
            <a:ext cx="1645964" cy="461665"/>
          </a:xfrm>
          <a:prstGeom prst="rect">
            <a:avLst/>
          </a:prstGeom>
          <a:noFill/>
        </p:spPr>
        <p:txBody>
          <a:bodyPr wrap="square">
            <a:spAutoFit/>
          </a:bodyPr>
          <a:lstStyle/>
          <a:p>
            <a:pPr algn="ctr"/>
            <a:r>
              <a:rPr lang="en-GB" sz="2400" dirty="0"/>
              <a:t>30 miles</a:t>
            </a:r>
          </a:p>
        </p:txBody>
      </p:sp>
      <p:sp>
        <p:nvSpPr>
          <p:cNvPr id="12" name="TextBox 11">
            <a:extLst>
              <a:ext uri="{FF2B5EF4-FFF2-40B4-BE49-F238E27FC236}">
                <a16:creationId xmlns:a16="http://schemas.microsoft.com/office/drawing/2014/main" id="{C0A86D88-3585-76CC-CC79-64559B3D089A}"/>
              </a:ext>
            </a:extLst>
          </p:cNvPr>
          <p:cNvSpPr txBox="1"/>
          <p:nvPr/>
        </p:nvSpPr>
        <p:spPr>
          <a:xfrm>
            <a:off x="5819502" y="5449254"/>
            <a:ext cx="1645964" cy="461665"/>
          </a:xfrm>
          <a:prstGeom prst="rect">
            <a:avLst/>
          </a:prstGeom>
          <a:noFill/>
        </p:spPr>
        <p:txBody>
          <a:bodyPr wrap="square">
            <a:spAutoFit/>
          </a:bodyPr>
          <a:lstStyle/>
          <a:p>
            <a:pPr algn="ctr"/>
            <a:r>
              <a:rPr lang="en-GB" sz="2400" dirty="0"/>
              <a:t>England</a:t>
            </a:r>
          </a:p>
        </p:txBody>
      </p:sp>
      <p:sp>
        <p:nvSpPr>
          <p:cNvPr id="13" name="TextBox 12">
            <a:extLst>
              <a:ext uri="{FF2B5EF4-FFF2-40B4-BE49-F238E27FC236}">
                <a16:creationId xmlns:a16="http://schemas.microsoft.com/office/drawing/2014/main" id="{CC81B4D3-96E9-8DAC-4F45-03B305AE95F1}"/>
              </a:ext>
            </a:extLst>
          </p:cNvPr>
          <p:cNvSpPr txBox="1"/>
          <p:nvPr/>
        </p:nvSpPr>
        <p:spPr>
          <a:xfrm>
            <a:off x="8254898" y="2578944"/>
            <a:ext cx="1645964" cy="461665"/>
          </a:xfrm>
          <a:prstGeom prst="rect">
            <a:avLst/>
          </a:prstGeom>
          <a:noFill/>
        </p:spPr>
        <p:txBody>
          <a:bodyPr wrap="square">
            <a:spAutoFit/>
          </a:bodyPr>
          <a:lstStyle/>
          <a:p>
            <a:pPr algn="ctr"/>
            <a:r>
              <a:rPr lang="en-GB" sz="2400" b="1" dirty="0"/>
              <a:t>126</a:t>
            </a:r>
          </a:p>
        </p:txBody>
      </p:sp>
      <p:sp>
        <p:nvSpPr>
          <p:cNvPr id="14" name="TextBox 13">
            <a:extLst>
              <a:ext uri="{FF2B5EF4-FFF2-40B4-BE49-F238E27FC236}">
                <a16:creationId xmlns:a16="http://schemas.microsoft.com/office/drawing/2014/main" id="{99376DE3-7DC7-A2F8-0E8D-8CE511873C15}"/>
              </a:ext>
            </a:extLst>
          </p:cNvPr>
          <p:cNvSpPr txBox="1"/>
          <p:nvPr/>
        </p:nvSpPr>
        <p:spPr>
          <a:xfrm>
            <a:off x="8254898" y="3496468"/>
            <a:ext cx="1645964" cy="461665"/>
          </a:xfrm>
          <a:prstGeom prst="rect">
            <a:avLst/>
          </a:prstGeom>
          <a:noFill/>
        </p:spPr>
        <p:txBody>
          <a:bodyPr wrap="square">
            <a:spAutoFit/>
          </a:bodyPr>
          <a:lstStyle/>
          <a:p>
            <a:pPr algn="ctr"/>
            <a:r>
              <a:rPr lang="en-GB" sz="2400" b="1" dirty="0">
                <a:solidFill>
                  <a:srgbClr val="0B0C0C"/>
                </a:solidFill>
                <a:latin typeface="nta"/>
              </a:rPr>
              <a:t>714</a:t>
            </a:r>
            <a:endParaRPr lang="en-GB" sz="2400" dirty="0"/>
          </a:p>
        </p:txBody>
      </p:sp>
      <p:sp>
        <p:nvSpPr>
          <p:cNvPr id="15" name="TextBox 14">
            <a:extLst>
              <a:ext uri="{FF2B5EF4-FFF2-40B4-BE49-F238E27FC236}">
                <a16:creationId xmlns:a16="http://schemas.microsoft.com/office/drawing/2014/main" id="{C270F820-072F-BC82-9756-CB9A111854F6}"/>
              </a:ext>
            </a:extLst>
          </p:cNvPr>
          <p:cNvSpPr txBox="1"/>
          <p:nvPr/>
        </p:nvSpPr>
        <p:spPr>
          <a:xfrm>
            <a:off x="8263524" y="4448496"/>
            <a:ext cx="1645964" cy="461665"/>
          </a:xfrm>
          <a:prstGeom prst="rect">
            <a:avLst/>
          </a:prstGeom>
          <a:noFill/>
        </p:spPr>
        <p:txBody>
          <a:bodyPr wrap="square">
            <a:spAutoFit/>
          </a:bodyPr>
          <a:lstStyle/>
          <a:p>
            <a:pPr algn="ctr"/>
            <a:r>
              <a:rPr lang="en-GB" sz="2400" b="1" dirty="0">
                <a:solidFill>
                  <a:srgbClr val="0B0C0C"/>
                </a:solidFill>
                <a:latin typeface="nta"/>
              </a:rPr>
              <a:t>1482</a:t>
            </a:r>
            <a:endParaRPr lang="en-GB" sz="2400" dirty="0"/>
          </a:p>
        </p:txBody>
      </p:sp>
      <p:sp>
        <p:nvSpPr>
          <p:cNvPr id="16" name="TextBox 15">
            <a:extLst>
              <a:ext uri="{FF2B5EF4-FFF2-40B4-BE49-F238E27FC236}">
                <a16:creationId xmlns:a16="http://schemas.microsoft.com/office/drawing/2014/main" id="{41EEBABD-32CB-2969-936C-9B8E20F5B503}"/>
              </a:ext>
            </a:extLst>
          </p:cNvPr>
          <p:cNvSpPr txBox="1"/>
          <p:nvPr/>
        </p:nvSpPr>
        <p:spPr>
          <a:xfrm>
            <a:off x="8254898" y="5449253"/>
            <a:ext cx="1645964" cy="461665"/>
          </a:xfrm>
          <a:prstGeom prst="rect">
            <a:avLst/>
          </a:prstGeom>
          <a:noFill/>
        </p:spPr>
        <p:txBody>
          <a:bodyPr wrap="square">
            <a:spAutoFit/>
          </a:bodyPr>
          <a:lstStyle/>
          <a:p>
            <a:pPr algn="ctr"/>
            <a:r>
              <a:rPr lang="en-GB" sz="2400" b="1">
                <a:solidFill>
                  <a:srgbClr val="0B0C0C"/>
                </a:solidFill>
                <a:latin typeface="nta"/>
              </a:rPr>
              <a:t>8431</a:t>
            </a:r>
            <a:endParaRPr lang="en-GB" sz="2400" dirty="0"/>
          </a:p>
        </p:txBody>
      </p:sp>
      <p:sp>
        <p:nvSpPr>
          <p:cNvPr id="17" name="TextBox 16">
            <a:extLst>
              <a:ext uri="{FF2B5EF4-FFF2-40B4-BE49-F238E27FC236}">
                <a16:creationId xmlns:a16="http://schemas.microsoft.com/office/drawing/2014/main" id="{46148010-E3AE-F320-D3C9-1DFE9C7FB43E}"/>
              </a:ext>
            </a:extLst>
          </p:cNvPr>
          <p:cNvSpPr txBox="1"/>
          <p:nvPr/>
        </p:nvSpPr>
        <p:spPr>
          <a:xfrm>
            <a:off x="8254898" y="1473033"/>
            <a:ext cx="1789737" cy="461665"/>
          </a:xfrm>
          <a:prstGeom prst="rect">
            <a:avLst/>
          </a:prstGeom>
          <a:noFill/>
        </p:spPr>
        <p:txBody>
          <a:bodyPr wrap="square" lIns="91440" tIns="45720" rIns="91440" bIns="45720" anchor="t">
            <a:spAutoFit/>
          </a:bodyPr>
          <a:lstStyle/>
          <a:p>
            <a:pPr algn="ctr"/>
            <a:r>
              <a:rPr lang="en-GB" sz="2400" b="1" dirty="0">
                <a:solidFill>
                  <a:srgbClr val="0B0C0C"/>
                </a:solidFill>
                <a:ea typeface="+mn-lt"/>
                <a:cs typeface="+mn-lt"/>
              </a:rPr>
              <a:t>33</a:t>
            </a:r>
            <a:endParaRPr lang="en-US" sz="2400" dirty="0"/>
          </a:p>
        </p:txBody>
      </p:sp>
      <p:sp>
        <p:nvSpPr>
          <p:cNvPr id="2" name="TextBox 1">
            <a:extLst>
              <a:ext uri="{FF2B5EF4-FFF2-40B4-BE49-F238E27FC236}">
                <a16:creationId xmlns:a16="http://schemas.microsoft.com/office/drawing/2014/main" id="{516D1046-8D01-A9E4-34D5-B2C8D73E887B}"/>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Are there any vacancies?</a:t>
            </a:r>
          </a:p>
        </p:txBody>
      </p:sp>
    </p:spTree>
    <p:extLst>
      <p:ext uri="{BB962C8B-B14F-4D97-AF65-F5344CB8AC3E}">
        <p14:creationId xmlns:p14="http://schemas.microsoft.com/office/powerpoint/2010/main" val="318931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C0E9D70-6515-2B4A-4E9E-17FE5F40D5A4}"/>
              </a:ext>
            </a:extLst>
          </p:cNvPr>
          <p:cNvSpPr txBox="1"/>
          <p:nvPr/>
        </p:nvSpPr>
        <p:spPr>
          <a:xfrm>
            <a:off x="7551957" y="216338"/>
            <a:ext cx="130139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bg1"/>
                </a:solidFill>
                <a:effectLst/>
                <a:latin typeface="+mj-lt"/>
                <a:ea typeface="MS PGothic" panose="020B0600070205080204" pitchFamily="34" charset="-128"/>
              </a:rPr>
              <a:t>Closing date</a:t>
            </a:r>
          </a:p>
        </p:txBody>
      </p:sp>
      <p:sp>
        <p:nvSpPr>
          <p:cNvPr id="15" name="TextBox 14">
            <a:extLst>
              <a:ext uri="{FF2B5EF4-FFF2-40B4-BE49-F238E27FC236}">
                <a16:creationId xmlns:a16="http://schemas.microsoft.com/office/drawing/2014/main" id="{0C74FB64-1943-D845-5B54-99B5FA2C1FD0}"/>
              </a:ext>
            </a:extLst>
          </p:cNvPr>
          <p:cNvSpPr txBox="1"/>
          <p:nvPr/>
        </p:nvSpPr>
        <p:spPr>
          <a:xfrm>
            <a:off x="9247949" y="431782"/>
            <a:ext cx="2655168"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Annual salary</a:t>
            </a:r>
          </a:p>
        </p:txBody>
      </p:sp>
      <p:sp>
        <p:nvSpPr>
          <p:cNvPr id="2" name="TextBox 1">
            <a:extLst>
              <a:ext uri="{FF2B5EF4-FFF2-40B4-BE49-F238E27FC236}">
                <a16:creationId xmlns:a16="http://schemas.microsoft.com/office/drawing/2014/main" id="{32C8BC9B-8774-6F71-4B5B-2D10518125F2}"/>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Apprenticeships in the local area</a:t>
            </a:r>
          </a:p>
        </p:txBody>
      </p:sp>
      <p:graphicFrame>
        <p:nvGraphicFramePr>
          <p:cNvPr id="8" name="Table 7">
            <a:extLst>
              <a:ext uri="{FF2B5EF4-FFF2-40B4-BE49-F238E27FC236}">
                <a16:creationId xmlns:a16="http://schemas.microsoft.com/office/drawing/2014/main" id="{3AD9D35B-CF5D-EC3B-B954-44E338350A4A}"/>
              </a:ext>
            </a:extLst>
          </p:cNvPr>
          <p:cNvGraphicFramePr>
            <a:graphicFrameLocks noGrp="1"/>
          </p:cNvGraphicFramePr>
          <p:nvPr>
            <p:extLst>
              <p:ext uri="{D42A27DB-BD31-4B8C-83A1-F6EECF244321}">
                <p14:modId xmlns:p14="http://schemas.microsoft.com/office/powerpoint/2010/main" val="1167692112"/>
              </p:ext>
            </p:extLst>
          </p:nvPr>
        </p:nvGraphicFramePr>
        <p:xfrm>
          <a:off x="3737336" y="65317"/>
          <a:ext cx="8222368" cy="6068140"/>
        </p:xfrm>
        <a:graphic>
          <a:graphicData uri="http://schemas.openxmlformats.org/drawingml/2006/table">
            <a:tbl>
              <a:tblPr firstRow="1" firstCol="1" bandRow="1">
                <a:tableStyleId>{5C22544A-7EE6-4342-B048-85BDC9FD1C3A}</a:tableStyleId>
              </a:tblPr>
              <a:tblGrid>
                <a:gridCol w="2055592">
                  <a:extLst>
                    <a:ext uri="{9D8B030D-6E8A-4147-A177-3AD203B41FA5}">
                      <a16:colId xmlns:a16="http://schemas.microsoft.com/office/drawing/2014/main" val="853957629"/>
                    </a:ext>
                  </a:extLst>
                </a:gridCol>
                <a:gridCol w="2055592">
                  <a:extLst>
                    <a:ext uri="{9D8B030D-6E8A-4147-A177-3AD203B41FA5}">
                      <a16:colId xmlns:a16="http://schemas.microsoft.com/office/drawing/2014/main" val="2166639466"/>
                    </a:ext>
                  </a:extLst>
                </a:gridCol>
                <a:gridCol w="2055592">
                  <a:extLst>
                    <a:ext uri="{9D8B030D-6E8A-4147-A177-3AD203B41FA5}">
                      <a16:colId xmlns:a16="http://schemas.microsoft.com/office/drawing/2014/main" val="1220534829"/>
                    </a:ext>
                  </a:extLst>
                </a:gridCol>
                <a:gridCol w="2055592">
                  <a:extLst>
                    <a:ext uri="{9D8B030D-6E8A-4147-A177-3AD203B41FA5}">
                      <a16:colId xmlns:a16="http://schemas.microsoft.com/office/drawing/2014/main" val="4067794434"/>
                    </a:ext>
                  </a:extLst>
                </a:gridCol>
              </a:tblGrid>
              <a:tr h="289790">
                <a:tc>
                  <a:txBody>
                    <a:bodyPr/>
                    <a:lstStyle/>
                    <a:p>
                      <a:r>
                        <a:rPr lang="en-US" sz="1200" u="sng" dirty="0">
                          <a:solidFill>
                            <a:schemeClr val="tx1"/>
                          </a:solidFill>
                          <a:effectLst/>
                        </a:rPr>
                        <a:t>Name of Apprenticeship</a:t>
                      </a:r>
                      <a:endParaRPr lang="en-US" sz="1200" u="sng" dirty="0">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FFFF00"/>
                    </a:solidFill>
                  </a:tcPr>
                </a:tc>
                <a:tc>
                  <a:txBody>
                    <a:bodyPr/>
                    <a:lstStyle/>
                    <a:p>
                      <a:r>
                        <a:rPr lang="en-US" sz="1200" u="sng" dirty="0">
                          <a:solidFill>
                            <a:schemeClr val="tx1"/>
                          </a:solidFill>
                          <a:effectLst/>
                        </a:rPr>
                        <a:t>Start date</a:t>
                      </a:r>
                      <a:endParaRPr lang="en-US" sz="1200" u="sng" dirty="0">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FFFF00"/>
                    </a:solidFill>
                  </a:tcPr>
                </a:tc>
                <a:tc>
                  <a:txBody>
                    <a:bodyPr/>
                    <a:lstStyle/>
                    <a:p>
                      <a:r>
                        <a:rPr lang="en-US" sz="1200" u="sng" dirty="0">
                          <a:solidFill>
                            <a:schemeClr val="tx1"/>
                          </a:solidFill>
                          <a:effectLst/>
                        </a:rPr>
                        <a:t>Level </a:t>
                      </a:r>
                      <a:endParaRPr lang="en-US" sz="1200" u="sng">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FFFF00"/>
                    </a:solidFill>
                  </a:tcPr>
                </a:tc>
                <a:tc>
                  <a:txBody>
                    <a:bodyPr/>
                    <a:lstStyle/>
                    <a:p>
                      <a:r>
                        <a:rPr lang="en-US" sz="1200" u="sng" dirty="0">
                          <a:solidFill>
                            <a:schemeClr val="tx1"/>
                          </a:solidFill>
                          <a:effectLst/>
                        </a:rPr>
                        <a:t>Annual Salary </a:t>
                      </a:r>
                      <a:endParaRPr lang="en-US" sz="1200" u="sng" dirty="0">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FFFF00"/>
                    </a:solidFill>
                  </a:tcPr>
                </a:tc>
                <a:extLst>
                  <a:ext uri="{0D108BD9-81ED-4DB2-BD59-A6C34878D82A}">
                    <a16:rowId xmlns:a16="http://schemas.microsoft.com/office/drawing/2014/main" val="753607009"/>
                  </a:ext>
                </a:extLst>
              </a:tr>
              <a:tr h="1068961">
                <a:tc>
                  <a:txBody>
                    <a:bodyPr/>
                    <a:lstStyle/>
                    <a:p>
                      <a:pPr fontAlgn="base"/>
                      <a:r>
                        <a:rPr lang="en-GB" sz="1200" b="1" i="0" kern="1200" dirty="0">
                          <a:solidFill>
                            <a:schemeClr val="lt1"/>
                          </a:solidFill>
                          <a:effectLst/>
                          <a:latin typeface="+mn-lt"/>
                          <a:ea typeface="+mn-ea"/>
                          <a:cs typeface="+mn-cs"/>
                          <a:hlinkClick r:id="rId3"/>
                        </a:rPr>
                        <a:t>IT Apprentice (3Gi Technology)</a:t>
                      </a:r>
                      <a:endParaRPr lang="en-GB" sz="1200" b="1" i="0" kern="1200" dirty="0">
                        <a:solidFill>
                          <a:schemeClr val="lt1"/>
                        </a:solidFill>
                        <a:effectLst/>
                        <a:latin typeface="+mn-lt"/>
                        <a:ea typeface="+mn-ea"/>
                        <a:cs typeface="+mn-cs"/>
                      </a:endParaRPr>
                    </a:p>
                    <a:p>
                      <a:r>
                        <a:rPr lang="en-US" sz="1200" b="0" dirty="0">
                          <a:solidFill>
                            <a:schemeClr val="tx1"/>
                          </a:solidFill>
                          <a:effectLst/>
                        </a:rPr>
                        <a:t>3Gi Technology Limited</a:t>
                      </a:r>
                      <a:endParaRPr lang="en-US" sz="1200" b="0" dirty="0">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EFA5F1"/>
                    </a:solidFill>
                  </a:tcPr>
                </a:tc>
                <a:tc>
                  <a:txBody>
                    <a:bodyPr/>
                    <a:lstStyle/>
                    <a:p>
                      <a:pPr lvl="0" algn="l">
                        <a:lnSpc>
                          <a:spcPct val="100000"/>
                        </a:lnSpc>
                        <a:spcBef>
                          <a:spcPts val="0"/>
                        </a:spcBef>
                        <a:spcAft>
                          <a:spcPts val="0"/>
                        </a:spcAft>
                        <a:buNone/>
                      </a:pPr>
                      <a:r>
                        <a:rPr lang="en-US" sz="1200" b="0" i="0" u="none" strike="noStrike" noProof="0" dirty="0">
                          <a:solidFill>
                            <a:srgbClr val="0B0C0C"/>
                          </a:solidFill>
                          <a:effectLst/>
                          <a:latin typeface="Calibri"/>
                        </a:rPr>
                        <a:t>29th Apr 2024</a:t>
                      </a:r>
                      <a:endParaRPr lang="en-US" sz="1200" dirty="0"/>
                    </a:p>
                    <a:p>
                      <a:pPr lvl="0" algn="l">
                        <a:lnSpc>
                          <a:spcPct val="100000"/>
                        </a:lnSpc>
                        <a:spcBef>
                          <a:spcPts val="0"/>
                        </a:spcBef>
                        <a:spcAft>
                          <a:spcPts val="0"/>
                        </a:spcAft>
                        <a:buNone/>
                      </a:pPr>
                      <a:endParaRPr lang="en-US" dirty="0"/>
                    </a:p>
                    <a:p>
                      <a:pPr lvl="0">
                        <a:buNone/>
                      </a:pPr>
                      <a:br>
                        <a:rPr lang="en-US" dirty="0"/>
                      </a:br>
                      <a:endParaRPr lang="en-US" dirty="0"/>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Advanced Level 3 (A Level)</a:t>
                      </a:r>
                    </a:p>
                  </a:txBody>
                  <a:tcPr marL="67080" marR="67080" marT="33540" marB="33540"/>
                </a:tc>
                <a:tc>
                  <a:txBody>
                    <a:bodyPr/>
                    <a:lstStyle/>
                    <a:p>
                      <a:pPr lvl="0">
                        <a:buNone/>
                      </a:pPr>
                      <a:r>
                        <a:rPr lang="en-US" sz="1200" b="0" i="0" u="none" strike="noStrike" noProof="0" dirty="0">
                          <a:solidFill>
                            <a:srgbClr val="0B0C0C"/>
                          </a:solidFill>
                          <a:effectLst/>
                          <a:latin typeface="Calibri"/>
                        </a:rPr>
                        <a:t>£13,312.00</a:t>
                      </a:r>
                      <a:endParaRPr lang="en-US" sz="1200" dirty="0"/>
                    </a:p>
                  </a:txBody>
                  <a:tcPr marL="67080" marR="67080" marT="33540" marB="33540"/>
                </a:tc>
                <a:extLst>
                  <a:ext uri="{0D108BD9-81ED-4DB2-BD59-A6C34878D82A}">
                    <a16:rowId xmlns:a16="http://schemas.microsoft.com/office/drawing/2014/main" val="3426336047"/>
                  </a:ext>
                </a:extLst>
              </a:tr>
              <a:tr h="688640">
                <a:tc>
                  <a:txBody>
                    <a:bodyPr/>
                    <a:lstStyle/>
                    <a:p>
                      <a:pPr fontAlgn="base"/>
                      <a:r>
                        <a:rPr lang="en-GB" sz="1200" b="1" i="0" kern="1200" dirty="0">
                          <a:solidFill>
                            <a:schemeClr val="lt1"/>
                          </a:solidFill>
                          <a:effectLst/>
                          <a:latin typeface="+mn-lt"/>
                          <a:ea typeface="+mn-ea"/>
                          <a:cs typeface="+mn-cs"/>
                          <a:hlinkClick r:id="rId4"/>
                        </a:rPr>
                        <a:t>Apprentice Business Developer</a:t>
                      </a:r>
                      <a:endParaRPr lang="en-GB" sz="1200" b="1" i="0" kern="1200" dirty="0">
                        <a:solidFill>
                          <a:schemeClr val="lt1"/>
                        </a:solidFill>
                        <a:effectLst/>
                        <a:latin typeface="+mn-lt"/>
                        <a:ea typeface="+mn-ea"/>
                        <a:cs typeface="+mn-cs"/>
                      </a:endParaRPr>
                    </a:p>
                    <a:p>
                      <a:r>
                        <a:rPr lang="en-US" sz="1200" b="0" dirty="0">
                          <a:solidFill>
                            <a:schemeClr val="tx1"/>
                          </a:solidFill>
                          <a:effectLst/>
                          <a:latin typeface="Calibri" panose="020F0502020204030204" pitchFamily="34" charset="0"/>
                          <a:ea typeface="Calibri" panose="020F0502020204030204" pitchFamily="34" charset="0"/>
                        </a:rPr>
                        <a:t>Howdens Joinery LTD</a:t>
                      </a:r>
                    </a:p>
                  </a:txBody>
                  <a:tcPr marL="67080" marR="67080" marT="33540" marB="33540">
                    <a:solidFill>
                      <a:srgbClr val="EFA5F1"/>
                    </a:solidFill>
                  </a:tcPr>
                </a:tc>
                <a:tc>
                  <a:txBody>
                    <a:bodyPr/>
                    <a:lstStyle/>
                    <a:p>
                      <a:r>
                        <a:rPr lang="en-US" sz="1200" b="0" dirty="0">
                          <a:effectLst/>
                        </a:rPr>
                        <a:t>14</a:t>
                      </a:r>
                      <a:r>
                        <a:rPr lang="en-US" sz="1200" b="0" baseline="30000" dirty="0">
                          <a:effectLst/>
                        </a:rPr>
                        <a:t>th</a:t>
                      </a:r>
                      <a:r>
                        <a:rPr lang="en-US" sz="1200" b="0" dirty="0">
                          <a:effectLst/>
                        </a:rPr>
                        <a:t> May 2024</a:t>
                      </a:r>
                      <a:endParaRPr lang="en-US" sz="1200" b="0" dirty="0">
                        <a:effectLst/>
                        <a:latin typeface="Calibri" panose="020F0502020204030204" pitchFamily="34" charset="0"/>
                        <a:ea typeface="Calibri" panose="020F0502020204030204" pitchFamily="34" charset="0"/>
                      </a:endParaRP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Intermediate Level 2 (GCSE)</a:t>
                      </a:r>
                    </a:p>
                  </a:txBody>
                  <a:tcPr marL="67080" marR="67080" marT="33540" marB="33540"/>
                </a:tc>
                <a:tc>
                  <a:txBody>
                    <a:bodyPr/>
                    <a:lstStyle/>
                    <a:p>
                      <a:r>
                        <a:rPr lang="en-US" sz="1200" b="0" dirty="0">
                          <a:effectLst/>
                        </a:rPr>
                        <a:t>£15,000.00</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2847272665"/>
                  </a:ext>
                </a:extLst>
              </a:tr>
              <a:tr h="679454">
                <a:tc>
                  <a:txBody>
                    <a:bodyPr/>
                    <a:lstStyle/>
                    <a:p>
                      <a:pPr fontAlgn="base"/>
                      <a:r>
                        <a:rPr lang="en-GB" sz="1200" b="1" i="0" kern="1200" dirty="0">
                          <a:solidFill>
                            <a:schemeClr val="lt1"/>
                          </a:solidFill>
                          <a:effectLst/>
                          <a:latin typeface="+mn-lt"/>
                          <a:ea typeface="+mn-ea"/>
                          <a:cs typeface="+mn-cs"/>
                          <a:hlinkClick r:id="rId5"/>
                        </a:rPr>
                        <a:t>Business Administration Apprentice</a:t>
                      </a:r>
                      <a:endParaRPr lang="en-GB" sz="1200" b="1" i="0" kern="1200" dirty="0">
                        <a:solidFill>
                          <a:schemeClr val="lt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Golden Thread Fire Delay LTD</a:t>
                      </a:r>
                    </a:p>
                  </a:txBody>
                  <a:tcPr marL="67080" marR="67080" marT="33540" marB="33540">
                    <a:solidFill>
                      <a:srgbClr val="EFA5F1"/>
                    </a:solidFill>
                  </a:tcPr>
                </a:tc>
                <a:tc>
                  <a:txBody>
                    <a:bodyPr/>
                    <a:lstStyle/>
                    <a:p>
                      <a:r>
                        <a:rPr lang="en-US" sz="1200" b="0" dirty="0">
                          <a:effectLst/>
                          <a:latin typeface="Calibri" panose="020F0502020204030204" pitchFamily="34" charset="0"/>
                          <a:ea typeface="Calibri" panose="020F0502020204030204" pitchFamily="34" charset="0"/>
                        </a:rPr>
                        <a:t>11</a:t>
                      </a:r>
                      <a:r>
                        <a:rPr lang="en-US" sz="1200" b="0" baseline="30000" dirty="0">
                          <a:effectLst/>
                          <a:latin typeface="Calibri" panose="020F0502020204030204" pitchFamily="34" charset="0"/>
                          <a:ea typeface="Calibri" panose="020F0502020204030204" pitchFamily="34" charset="0"/>
                        </a:rPr>
                        <a:t>th</a:t>
                      </a:r>
                      <a:r>
                        <a:rPr lang="en-US" sz="1200" b="0" dirty="0">
                          <a:effectLst/>
                          <a:latin typeface="Calibri" panose="020F0502020204030204" pitchFamily="34" charset="0"/>
                          <a:ea typeface="Calibri" panose="020F0502020204030204" pitchFamily="34" charset="0"/>
                        </a:rPr>
                        <a:t> May 2024</a:t>
                      </a: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Advanced Level 3 (A Level)</a:t>
                      </a:r>
                    </a:p>
                  </a:txBody>
                  <a:tcPr marL="67080" marR="67080" marT="33540" marB="33540"/>
                </a:tc>
                <a:tc>
                  <a:txBody>
                    <a:bodyPr/>
                    <a:lstStyle/>
                    <a:p>
                      <a:r>
                        <a:rPr lang="en-US" sz="1200" b="0" dirty="0">
                          <a:effectLst/>
                        </a:rPr>
                        <a:t> £12,792.00</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1174129526"/>
                  </a:ext>
                </a:extLst>
              </a:tr>
              <a:tr h="807503">
                <a:tc>
                  <a:txBody>
                    <a:bodyPr/>
                    <a:lstStyle/>
                    <a:p>
                      <a:pPr fontAlgn="base"/>
                      <a:r>
                        <a:rPr lang="en-GB" sz="1200" b="1" i="0" kern="1200" dirty="0">
                          <a:solidFill>
                            <a:schemeClr val="lt1"/>
                          </a:solidFill>
                          <a:effectLst/>
                          <a:latin typeface="+mn-lt"/>
                          <a:ea typeface="+mn-ea"/>
                          <a:cs typeface="+mn-cs"/>
                          <a:hlinkClick r:id="rId6"/>
                        </a:rPr>
                        <a:t>Chef Apprenticeship</a:t>
                      </a:r>
                      <a:endParaRPr lang="en-GB" sz="1200" b="1" i="0" kern="1200" dirty="0">
                        <a:solidFill>
                          <a:schemeClr val="lt1"/>
                        </a:solidFill>
                        <a:effectLst/>
                        <a:latin typeface="+mn-lt"/>
                        <a:ea typeface="+mn-ea"/>
                        <a:cs typeface="+mn-cs"/>
                      </a:endParaRPr>
                    </a:p>
                    <a:p>
                      <a:r>
                        <a:rPr lang="en-US" sz="1050" b="0" dirty="0">
                          <a:solidFill>
                            <a:schemeClr val="tx1"/>
                          </a:solidFill>
                          <a:effectLst/>
                          <a:latin typeface="Calibri" panose="020F0502020204030204" pitchFamily="34" charset="0"/>
                          <a:ea typeface="Calibri" panose="020F0502020204030204" pitchFamily="34" charset="0"/>
                        </a:rPr>
                        <a:t>The George and Dragon Mountnessing.</a:t>
                      </a:r>
                    </a:p>
                  </a:txBody>
                  <a:tcPr marL="67080" marR="67080" marT="33540" marB="33540">
                    <a:solidFill>
                      <a:srgbClr val="EFA5F1"/>
                    </a:solidFill>
                  </a:tcPr>
                </a:tc>
                <a:tc>
                  <a:txBody>
                    <a:bodyPr/>
                    <a:lstStyle/>
                    <a:p>
                      <a:r>
                        <a:rPr lang="en-US" sz="1200" b="0" dirty="0">
                          <a:effectLst/>
                          <a:latin typeface="Calibri" panose="020F0502020204030204" pitchFamily="34" charset="0"/>
                          <a:ea typeface="Calibri" panose="020F0502020204030204" pitchFamily="34" charset="0"/>
                        </a:rPr>
                        <a:t>10</a:t>
                      </a:r>
                      <a:r>
                        <a:rPr lang="en-US" sz="1200" b="0" baseline="30000" dirty="0">
                          <a:effectLst/>
                          <a:latin typeface="Calibri" panose="020F0502020204030204" pitchFamily="34" charset="0"/>
                          <a:ea typeface="Calibri" panose="020F0502020204030204" pitchFamily="34" charset="0"/>
                        </a:rPr>
                        <a:t>th</a:t>
                      </a:r>
                      <a:r>
                        <a:rPr lang="en-US" sz="1200" b="0" dirty="0">
                          <a:effectLst/>
                          <a:latin typeface="Calibri" panose="020F0502020204030204" pitchFamily="34" charset="0"/>
                          <a:ea typeface="Calibri" panose="020F0502020204030204" pitchFamily="34" charset="0"/>
                        </a:rPr>
                        <a:t> May 2024</a:t>
                      </a: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Intermediate Level 2 (GCSE)</a:t>
                      </a:r>
                    </a:p>
                  </a:txBody>
                  <a:tcPr marL="67080" marR="67080" marT="33540" marB="33540"/>
                </a:tc>
                <a:tc>
                  <a:txBody>
                    <a:bodyPr/>
                    <a:lstStyle/>
                    <a:p>
                      <a:r>
                        <a:rPr lang="en-US" sz="1200" b="0" dirty="0">
                          <a:effectLst/>
                        </a:rPr>
                        <a:t>£13,416.00</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103044533"/>
                  </a:ext>
                </a:extLst>
              </a:tr>
              <a:tr h="771195">
                <a:tc>
                  <a:txBody>
                    <a:bodyPr/>
                    <a:lstStyle/>
                    <a:p>
                      <a:pPr fontAlgn="base"/>
                      <a:r>
                        <a:rPr lang="en-GB" sz="1200" b="1" i="0" kern="1200" dirty="0">
                          <a:solidFill>
                            <a:schemeClr val="lt1"/>
                          </a:solidFill>
                          <a:effectLst/>
                          <a:latin typeface="+mn-lt"/>
                          <a:ea typeface="+mn-ea"/>
                          <a:cs typeface="+mn-cs"/>
                          <a:hlinkClick r:id="rId7"/>
                        </a:rPr>
                        <a:t>Apprentice Travel Consultant - Brentwood</a:t>
                      </a:r>
                      <a:endParaRPr lang="en-GB" sz="1200" b="1" i="0" kern="1200" dirty="0">
                        <a:solidFill>
                          <a:schemeClr val="lt1"/>
                        </a:solidFill>
                        <a:effectLst/>
                        <a:latin typeface="+mn-lt"/>
                        <a:ea typeface="+mn-ea"/>
                        <a:cs typeface="+mn-cs"/>
                      </a:endParaRPr>
                    </a:p>
                    <a:p>
                      <a:r>
                        <a:rPr lang="en-US" sz="1050" b="0" dirty="0">
                          <a:solidFill>
                            <a:schemeClr val="tx1"/>
                          </a:solidFill>
                          <a:effectLst/>
                          <a:latin typeface="Calibri" panose="020F0502020204030204" pitchFamily="34" charset="0"/>
                          <a:ea typeface="Calibri" panose="020F0502020204030204" pitchFamily="34" charset="0"/>
                        </a:rPr>
                        <a:t>Hays Travel Limited</a:t>
                      </a:r>
                    </a:p>
                  </a:txBody>
                  <a:tcPr marL="67080" marR="67080" marT="33540" marB="33540">
                    <a:solidFill>
                      <a:srgbClr val="EFA5F1"/>
                    </a:solidFill>
                  </a:tcPr>
                </a:tc>
                <a:tc>
                  <a:txBody>
                    <a:bodyPr/>
                    <a:lstStyle/>
                    <a:p>
                      <a:r>
                        <a:rPr lang="en-US" sz="1200" b="0" dirty="0">
                          <a:effectLst/>
                          <a:latin typeface="Calibri" panose="020F0502020204030204" pitchFamily="34" charset="0"/>
                          <a:ea typeface="Calibri" panose="020F0502020204030204" pitchFamily="34" charset="0"/>
                        </a:rPr>
                        <a:t>12</a:t>
                      </a:r>
                      <a:r>
                        <a:rPr lang="en-US" sz="1200" b="0" baseline="30000" dirty="0">
                          <a:effectLst/>
                          <a:latin typeface="Calibri" panose="020F0502020204030204" pitchFamily="34" charset="0"/>
                          <a:ea typeface="Calibri" panose="020F0502020204030204" pitchFamily="34" charset="0"/>
                        </a:rPr>
                        <a:t>th</a:t>
                      </a:r>
                      <a:r>
                        <a:rPr lang="en-US" sz="1200" b="0" dirty="0">
                          <a:effectLst/>
                          <a:latin typeface="Calibri" panose="020F0502020204030204" pitchFamily="34" charset="0"/>
                          <a:ea typeface="Calibri" panose="020F0502020204030204" pitchFamily="34" charset="0"/>
                        </a:rPr>
                        <a:t> Aug 2024</a:t>
                      </a: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Advanced Level 3 (A Level)</a:t>
                      </a:r>
                    </a:p>
                    <a:p>
                      <a:endParaRPr lang="en-US" sz="1200" b="0" dirty="0">
                        <a:effectLst/>
                        <a:latin typeface="Calibri" panose="020F0502020204030204" pitchFamily="34" charset="0"/>
                        <a:ea typeface="Calibri" panose="020F0502020204030204" pitchFamily="34" charset="0"/>
                      </a:endParaRPr>
                    </a:p>
                  </a:txBody>
                  <a:tcPr marL="67080" marR="67080" marT="33540" marB="33540"/>
                </a:tc>
                <a:tc>
                  <a:txBody>
                    <a:bodyPr/>
                    <a:lstStyle/>
                    <a:p>
                      <a:r>
                        <a:rPr lang="en-US" sz="1200" b="0" dirty="0">
                          <a:effectLst/>
                        </a:rPr>
                        <a:t>£Competitive </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1716755128"/>
                  </a:ext>
                </a:extLst>
              </a:tr>
              <a:tr h="852329">
                <a:tc>
                  <a:txBody>
                    <a:bodyPr/>
                    <a:lstStyle/>
                    <a:p>
                      <a:pPr fontAlgn="base"/>
                      <a:r>
                        <a:rPr lang="it-IT" sz="1100" b="1" i="0" kern="1200" dirty="0">
                          <a:solidFill>
                            <a:schemeClr val="lt1"/>
                          </a:solidFill>
                          <a:effectLst/>
                          <a:latin typeface="+mn-lt"/>
                          <a:ea typeface="+mn-ea"/>
                          <a:cs typeface="+mn-cs"/>
                          <a:hlinkClick r:id="rId8"/>
                        </a:rPr>
                        <a:t>TONI&amp;GUY Hairdressing Apprentice - Brentwood TONI&amp;GUY</a:t>
                      </a:r>
                      <a:endParaRPr lang="it-IT" sz="1100" b="1" i="0" kern="1200" dirty="0">
                        <a:solidFill>
                          <a:schemeClr val="lt1"/>
                        </a:solidFill>
                        <a:effectLst/>
                        <a:latin typeface="+mn-lt"/>
                        <a:ea typeface="+mn-ea"/>
                        <a:cs typeface="+mn-cs"/>
                      </a:endParaRPr>
                    </a:p>
                    <a:p>
                      <a:r>
                        <a:rPr lang="en-US" sz="1050" b="0" dirty="0">
                          <a:solidFill>
                            <a:schemeClr val="tx1"/>
                          </a:solidFill>
                          <a:effectLst/>
                          <a:latin typeface="Calibri" panose="020F0502020204030204" pitchFamily="34" charset="0"/>
                          <a:ea typeface="Calibri" panose="020F0502020204030204" pitchFamily="34" charset="0"/>
                        </a:rPr>
                        <a:t>Toni &amp; Guy Brentwood</a:t>
                      </a:r>
                    </a:p>
                  </a:txBody>
                  <a:tcPr marL="67080" marR="67080" marT="33540" marB="33540">
                    <a:solidFill>
                      <a:srgbClr val="EFA5F1"/>
                    </a:solidFill>
                  </a:tcPr>
                </a:tc>
                <a:tc>
                  <a:txBody>
                    <a:bodyPr/>
                    <a:lstStyle/>
                    <a:p>
                      <a:r>
                        <a:rPr lang="en-US" sz="1200" b="0" dirty="0">
                          <a:effectLst/>
                        </a:rPr>
                        <a:t>02</a:t>
                      </a:r>
                      <a:r>
                        <a:rPr lang="en-US" sz="1200" b="0" baseline="30000" dirty="0">
                          <a:effectLst/>
                        </a:rPr>
                        <a:t>nd</a:t>
                      </a:r>
                      <a:r>
                        <a:rPr lang="en-US" sz="1200" b="0" dirty="0">
                          <a:effectLst/>
                        </a:rPr>
                        <a:t> Sep 2024</a:t>
                      </a:r>
                      <a:endParaRPr lang="en-US" sz="1200" b="0" dirty="0">
                        <a:effectLst/>
                        <a:latin typeface="Calibri" panose="020F0502020204030204" pitchFamily="34" charset="0"/>
                        <a:ea typeface="Calibri" panose="020F0502020204030204" pitchFamily="34" charset="0"/>
                      </a:endParaRP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Intermediate Level 2 (GCSE)</a:t>
                      </a:r>
                    </a:p>
                  </a:txBody>
                  <a:tcPr marL="67080" marR="67080" marT="33540" marB="33540"/>
                </a:tc>
                <a:tc>
                  <a:txBody>
                    <a:bodyPr/>
                    <a:lstStyle/>
                    <a:p>
                      <a:r>
                        <a:rPr lang="en-US" sz="1200" b="0" dirty="0">
                          <a:effectLst/>
                        </a:rPr>
                        <a:t>£10,982.40</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194734645"/>
                  </a:ext>
                </a:extLst>
              </a:tr>
              <a:tr h="906309">
                <a:tc>
                  <a:txBody>
                    <a:bodyPr/>
                    <a:lstStyle/>
                    <a:p>
                      <a:pPr fontAlgn="base"/>
                      <a:r>
                        <a:rPr lang="en-US" sz="1200" b="1" i="0" kern="1200" dirty="0">
                          <a:solidFill>
                            <a:schemeClr val="lt1"/>
                          </a:solidFill>
                          <a:effectLst/>
                          <a:latin typeface="+mn-lt"/>
                          <a:ea typeface="+mn-ea"/>
                          <a:cs typeface="+mn-cs"/>
                          <a:hlinkClick r:id="rId9"/>
                        </a:rPr>
                        <a:t>Early Years Educator Level 3 Apprenticeship</a:t>
                      </a:r>
                      <a:endParaRPr lang="en-US" sz="1200" b="1" i="0" kern="1200" dirty="0">
                        <a:solidFill>
                          <a:schemeClr val="lt1"/>
                        </a:solidFill>
                        <a:effectLst/>
                        <a:latin typeface="+mn-lt"/>
                        <a:ea typeface="+mn-ea"/>
                        <a:cs typeface="+mn-cs"/>
                      </a:endParaRPr>
                    </a:p>
                    <a:p>
                      <a:r>
                        <a:rPr lang="en-GB" sz="1200" b="0" i="0" kern="1200" dirty="0">
                          <a:solidFill>
                            <a:schemeClr val="tx1"/>
                          </a:solidFill>
                          <a:effectLst/>
                          <a:latin typeface="+mn-lt"/>
                          <a:ea typeface="+mn-ea"/>
                          <a:cs typeface="+mn-cs"/>
                        </a:rPr>
                        <a:t>Woodlands Schools Brentwood</a:t>
                      </a:r>
                      <a:endParaRPr lang="en-US" sz="1200" b="0" dirty="0">
                        <a:solidFill>
                          <a:schemeClr val="tx1"/>
                        </a:solidFill>
                        <a:effectLst/>
                        <a:latin typeface="Calibri" panose="020F0502020204030204" pitchFamily="34" charset="0"/>
                        <a:ea typeface="Calibri" panose="020F0502020204030204" pitchFamily="34" charset="0"/>
                      </a:endParaRPr>
                    </a:p>
                  </a:txBody>
                  <a:tcPr marL="67080" marR="67080" marT="33540" marB="33540">
                    <a:solidFill>
                      <a:srgbClr val="EFA5F1"/>
                    </a:solidFill>
                  </a:tcPr>
                </a:tc>
                <a:tc>
                  <a:txBody>
                    <a:bodyPr/>
                    <a:lstStyle/>
                    <a:p>
                      <a:r>
                        <a:rPr lang="en-US" sz="1200" b="0" dirty="0">
                          <a:effectLst/>
                          <a:latin typeface="Calibri" panose="020F0502020204030204" pitchFamily="34" charset="0"/>
                          <a:ea typeface="Calibri" panose="020F0502020204030204" pitchFamily="34" charset="0"/>
                        </a:rPr>
                        <a:t>13</a:t>
                      </a:r>
                      <a:r>
                        <a:rPr lang="en-US" sz="1200" b="0" baseline="30000" dirty="0">
                          <a:effectLst/>
                          <a:latin typeface="Calibri" panose="020F0502020204030204" pitchFamily="34" charset="0"/>
                          <a:ea typeface="Calibri" panose="020F0502020204030204" pitchFamily="34" charset="0"/>
                        </a:rPr>
                        <a:t>th</a:t>
                      </a:r>
                      <a:r>
                        <a:rPr lang="en-US" sz="1200" b="0" dirty="0">
                          <a:effectLst/>
                          <a:latin typeface="Calibri" panose="020F0502020204030204" pitchFamily="34" charset="0"/>
                          <a:ea typeface="Calibri" panose="020F0502020204030204" pitchFamily="34" charset="0"/>
                        </a:rPr>
                        <a:t> May 2024</a:t>
                      </a:r>
                    </a:p>
                  </a:txBody>
                  <a:tcPr marL="67080" marR="67080" marT="33540" marB="33540"/>
                </a:tc>
                <a:tc>
                  <a:txBody>
                    <a:bodyPr/>
                    <a:lstStyle/>
                    <a:p>
                      <a:r>
                        <a:rPr lang="en-US" sz="1200" b="0" dirty="0">
                          <a:effectLst/>
                          <a:latin typeface="Calibri" panose="020F0502020204030204" pitchFamily="34" charset="0"/>
                          <a:ea typeface="Calibri" panose="020F0502020204030204" pitchFamily="34" charset="0"/>
                        </a:rPr>
                        <a:t>Advanced Level 3 (A Level)</a:t>
                      </a:r>
                    </a:p>
                  </a:txBody>
                  <a:tcPr marL="67080" marR="67080" marT="33540" marB="33540"/>
                </a:tc>
                <a:tc>
                  <a:txBody>
                    <a:bodyPr/>
                    <a:lstStyle/>
                    <a:p>
                      <a:r>
                        <a:rPr lang="en-US" sz="1200" b="0" dirty="0">
                          <a:effectLst/>
                        </a:rPr>
                        <a:t>£10,982.40</a:t>
                      </a:r>
                      <a:endParaRPr lang="en-US" sz="1200" b="0" dirty="0">
                        <a:effectLst/>
                        <a:latin typeface="Calibri" panose="020F0502020204030204" pitchFamily="34" charset="0"/>
                        <a:ea typeface="Calibri" panose="020F0502020204030204" pitchFamily="34" charset="0"/>
                      </a:endParaRPr>
                    </a:p>
                  </a:txBody>
                  <a:tcPr marL="67080" marR="67080" marT="33540" marB="33540"/>
                </a:tc>
                <a:extLst>
                  <a:ext uri="{0D108BD9-81ED-4DB2-BD59-A6C34878D82A}">
                    <a16:rowId xmlns:a16="http://schemas.microsoft.com/office/drawing/2014/main" val="2970174403"/>
                  </a:ext>
                </a:extLst>
              </a:tr>
            </a:tbl>
          </a:graphicData>
        </a:graphic>
      </p:graphicFrame>
    </p:spTree>
    <p:extLst>
      <p:ext uri="{BB962C8B-B14F-4D97-AF65-F5344CB8AC3E}">
        <p14:creationId xmlns:p14="http://schemas.microsoft.com/office/powerpoint/2010/main" val="820022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2290E860-6F76-80EA-F953-B2C332012DA7}"/>
              </a:ext>
            </a:extLst>
          </p:cNvPr>
          <p:cNvPicPr>
            <a:picLocks noChangeAspect="1"/>
          </p:cNvPicPr>
          <p:nvPr/>
        </p:nvPicPr>
        <p:blipFill rotWithShape="1">
          <a:blip r:embed="rId3">
            <a:extLst>
              <a:ext uri="{28A0092B-C50C-407E-A947-70E740481C1C}">
                <a14:useLocalDpi xmlns:a14="http://schemas.microsoft.com/office/drawing/2010/main" val="0"/>
              </a:ext>
            </a:extLst>
          </a:blip>
          <a:srcRect l="8252" r="51741" b="68616"/>
          <a:stretch/>
        </p:blipFill>
        <p:spPr>
          <a:xfrm>
            <a:off x="4044465" y="87515"/>
            <a:ext cx="3883921" cy="171379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95D6C511-0E53-373E-19A7-C296A8313080}"/>
              </a:ext>
            </a:extLst>
          </p:cNvPr>
          <p:cNvPicPr>
            <a:picLocks noChangeAspect="1"/>
          </p:cNvPicPr>
          <p:nvPr/>
        </p:nvPicPr>
        <p:blipFill rotWithShape="1">
          <a:blip r:embed="rId3">
            <a:extLst>
              <a:ext uri="{28A0092B-C50C-407E-A947-70E740481C1C}">
                <a14:useLocalDpi xmlns:a14="http://schemas.microsoft.com/office/drawing/2010/main" val="0"/>
              </a:ext>
            </a:extLst>
          </a:blip>
          <a:srcRect l="48882" t="4529" r="11677" b="68961"/>
          <a:stretch/>
        </p:blipFill>
        <p:spPr>
          <a:xfrm>
            <a:off x="8068233" y="332890"/>
            <a:ext cx="3883921" cy="146841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542DA3D4-BA15-98D3-F516-344762D97E9F}"/>
              </a:ext>
            </a:extLst>
          </p:cNvPr>
          <p:cNvPicPr>
            <a:picLocks noChangeAspect="1"/>
          </p:cNvPicPr>
          <p:nvPr/>
        </p:nvPicPr>
        <p:blipFill rotWithShape="1">
          <a:blip r:embed="rId3">
            <a:extLst>
              <a:ext uri="{28A0092B-C50C-407E-A947-70E740481C1C}">
                <a14:useLocalDpi xmlns:a14="http://schemas.microsoft.com/office/drawing/2010/main" val="0"/>
              </a:ext>
            </a:extLst>
          </a:blip>
          <a:srcRect l="8294" t="32765" r="52265" b="40725"/>
          <a:stretch/>
        </p:blipFill>
        <p:spPr>
          <a:xfrm>
            <a:off x="4044464" y="2046044"/>
            <a:ext cx="3883921" cy="1468418"/>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225CDFEA-91C9-C388-46A1-996EB2A7A04A}"/>
              </a:ext>
            </a:extLst>
          </p:cNvPr>
          <p:cNvPicPr>
            <a:picLocks noChangeAspect="1"/>
          </p:cNvPicPr>
          <p:nvPr/>
        </p:nvPicPr>
        <p:blipFill rotWithShape="1">
          <a:blip r:embed="rId3">
            <a:extLst>
              <a:ext uri="{28A0092B-C50C-407E-A947-70E740481C1C}">
                <a14:useLocalDpi xmlns:a14="http://schemas.microsoft.com/office/drawing/2010/main" val="0"/>
              </a:ext>
            </a:extLst>
          </a:blip>
          <a:srcRect l="48882" t="31352" r="12029" b="40727"/>
          <a:stretch/>
        </p:blipFill>
        <p:spPr>
          <a:xfrm>
            <a:off x="8068233" y="1997635"/>
            <a:ext cx="3895501" cy="1565237"/>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BF9FF2B5-E94E-BFE0-35F2-F353212CCA82}"/>
              </a:ext>
            </a:extLst>
          </p:cNvPr>
          <p:cNvPicPr>
            <a:picLocks noChangeAspect="1"/>
          </p:cNvPicPr>
          <p:nvPr/>
        </p:nvPicPr>
        <p:blipFill rotWithShape="1">
          <a:blip r:embed="rId3">
            <a:extLst>
              <a:ext uri="{28A0092B-C50C-407E-A947-70E740481C1C}">
                <a14:useLocalDpi xmlns:a14="http://schemas.microsoft.com/office/drawing/2010/main" val="0"/>
              </a:ext>
            </a:extLst>
          </a:blip>
          <a:srcRect l="8294" t="59274" r="52265" b="14217"/>
          <a:stretch/>
        </p:blipFill>
        <p:spPr>
          <a:xfrm>
            <a:off x="4044463" y="3759198"/>
            <a:ext cx="3883922" cy="1468418"/>
          </a:xfrm>
          <a:prstGeom prst="rect">
            <a:avLst/>
          </a:prstGeom>
        </p:spPr>
      </p:pic>
      <p:sp>
        <p:nvSpPr>
          <p:cNvPr id="12" name="TextBox 11">
            <a:extLst>
              <a:ext uri="{FF2B5EF4-FFF2-40B4-BE49-F238E27FC236}">
                <a16:creationId xmlns:a16="http://schemas.microsoft.com/office/drawing/2014/main" id="{479550B6-331A-FB22-F6BD-3EAB31487752}"/>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How do you find apprenticeships</a:t>
            </a:r>
          </a:p>
        </p:txBody>
      </p:sp>
      <p:grpSp>
        <p:nvGrpSpPr>
          <p:cNvPr id="5" name="Group 4">
            <a:extLst>
              <a:ext uri="{FF2B5EF4-FFF2-40B4-BE49-F238E27FC236}">
                <a16:creationId xmlns:a16="http://schemas.microsoft.com/office/drawing/2014/main" id="{6835BCD2-6F96-63FA-A3AF-A9F7FC37A0D9}"/>
              </a:ext>
            </a:extLst>
          </p:cNvPr>
          <p:cNvGrpSpPr/>
          <p:nvPr/>
        </p:nvGrpSpPr>
        <p:grpSpPr>
          <a:xfrm>
            <a:off x="8131289" y="3429000"/>
            <a:ext cx="3757808" cy="3328792"/>
            <a:chOff x="8131289" y="3429000"/>
            <a:chExt cx="3757808" cy="3328792"/>
          </a:xfrm>
        </p:grpSpPr>
        <p:pic>
          <p:nvPicPr>
            <p:cNvPr id="2" name="Picture 1" descr="Graphical user interface&#10;&#10;Description automatically generated">
              <a:extLst>
                <a:ext uri="{FF2B5EF4-FFF2-40B4-BE49-F238E27FC236}">
                  <a16:creationId xmlns:a16="http://schemas.microsoft.com/office/drawing/2014/main" id="{520B13BD-F6DB-4D75-9C60-427492842E95}"/>
                </a:ext>
              </a:extLst>
            </p:cNvPr>
            <p:cNvPicPr>
              <a:picLocks noChangeAspect="1"/>
            </p:cNvPicPr>
            <p:nvPr/>
          </p:nvPicPr>
          <p:blipFill rotWithShape="1">
            <a:blip r:embed="rId4">
              <a:extLst>
                <a:ext uri="{28A0092B-C50C-407E-A947-70E740481C1C}">
                  <a14:useLocalDpi xmlns:a14="http://schemas.microsoft.com/office/drawing/2010/main" val="0"/>
                </a:ext>
              </a:extLst>
            </a:blip>
            <a:srcRect l="19110" r="50068" b="51461"/>
            <a:stretch/>
          </p:blipFill>
          <p:spPr>
            <a:xfrm>
              <a:off x="8131289" y="3429000"/>
              <a:ext cx="3757808" cy="3328792"/>
            </a:xfrm>
            <a:prstGeom prst="rect">
              <a:avLst/>
            </a:prstGeom>
          </p:spPr>
        </p:pic>
        <p:sp>
          <p:nvSpPr>
            <p:cNvPr id="3" name="Rectangle: Rounded Corners 2">
              <a:extLst>
                <a:ext uri="{FF2B5EF4-FFF2-40B4-BE49-F238E27FC236}">
                  <a16:creationId xmlns:a16="http://schemas.microsoft.com/office/drawing/2014/main" id="{B6DEB8A4-541A-70AC-129B-FA8BD67CEFA1}"/>
                </a:ext>
              </a:extLst>
            </p:cNvPr>
            <p:cNvSpPr/>
            <p:nvPr/>
          </p:nvSpPr>
          <p:spPr>
            <a:xfrm>
              <a:off x="8449335" y="3765548"/>
              <a:ext cx="3183866" cy="2413002"/>
            </a:xfrm>
            <a:prstGeom prst="roundRect">
              <a:avLst>
                <a:gd name="adj" fmla="val 3774"/>
              </a:avLst>
            </a:prstGeom>
            <a:noFill/>
            <a:ln w="76200">
              <a:solidFill>
                <a:srgbClr val="0070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557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43F6-66EB-4F30-801B-6352DBCCA943}"/>
              </a:ext>
            </a:extLst>
          </p:cNvPr>
          <p:cNvSpPr>
            <a:spLocks noGrp="1"/>
          </p:cNvSpPr>
          <p:nvPr>
            <p:ph type="title"/>
          </p:nvPr>
        </p:nvSpPr>
        <p:spPr>
          <a:xfrm>
            <a:off x="838200" y="242576"/>
            <a:ext cx="10515600" cy="832079"/>
          </a:xfrm>
        </p:spPr>
        <p:txBody>
          <a:bodyPr>
            <a:normAutofit/>
          </a:bodyPr>
          <a:lstStyle/>
          <a:p>
            <a:r>
              <a:rPr lang="en-GB" sz="4000" b="1">
                <a:solidFill>
                  <a:srgbClr val="0070C0"/>
                </a:solidFill>
              </a:rPr>
              <a:t>For ASK partner reference</a:t>
            </a:r>
          </a:p>
        </p:txBody>
      </p:sp>
      <p:sp>
        <p:nvSpPr>
          <p:cNvPr id="3" name="Title 1">
            <a:extLst>
              <a:ext uri="{FF2B5EF4-FFF2-40B4-BE49-F238E27FC236}">
                <a16:creationId xmlns:a16="http://schemas.microsoft.com/office/drawing/2014/main" id="{89B8B26F-D685-4D45-AF26-353689500E79}"/>
              </a:ext>
            </a:extLst>
          </p:cNvPr>
          <p:cNvSpPr txBox="1">
            <a:spLocks/>
          </p:cNvSpPr>
          <p:nvPr/>
        </p:nvSpPr>
        <p:spPr>
          <a:xfrm>
            <a:off x="929640" y="1999124"/>
            <a:ext cx="10515600" cy="28597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60000"/>
              </a:lnSpc>
              <a:buNone/>
            </a:pPr>
            <a:r>
              <a:rPr lang="en-GB" sz="2000" b="1" dirty="0">
                <a:solidFill>
                  <a:srgbClr val="0070C0"/>
                </a:solidFill>
                <a:latin typeface="Arial" panose="020B0604020202020204" pitchFamily="34" charset="0"/>
                <a:cs typeface="Arial" panose="020B0604020202020204" pitchFamily="34" charset="0"/>
              </a:rPr>
              <a:t>Content</a:t>
            </a:r>
          </a:p>
          <a:p>
            <a:pPr marL="0" indent="0">
              <a:lnSpc>
                <a:spcPct val="160000"/>
              </a:lnSpc>
              <a:buNone/>
            </a:pPr>
            <a:endParaRPr lang="en-GB" sz="2000" b="1" dirty="0">
              <a:solidFill>
                <a:srgbClr val="C00000"/>
              </a:solidFill>
              <a:latin typeface="Arial" panose="020B0604020202020204" pitchFamily="34" charset="0"/>
              <a:cs typeface="Arial" panose="020B0604020202020204" pitchFamily="34" charset="0"/>
            </a:endParaRPr>
          </a:p>
          <a:p>
            <a:pPr marL="514350" indent="-514350">
              <a:lnSpc>
                <a:spcPct val="160000"/>
              </a:lnSpc>
              <a:buAutoNum type="arabicPeriod"/>
            </a:pPr>
            <a:r>
              <a:rPr lang="en-GB" sz="2000" dirty="0">
                <a:latin typeface="Arial" panose="020B0604020202020204" pitchFamily="34" charset="0"/>
                <a:cs typeface="Arial" panose="020B0604020202020204" pitchFamily="34" charset="0"/>
              </a:rPr>
              <a:t>Intro </a:t>
            </a:r>
            <a:r>
              <a:rPr lang="en-GB" sz="2000" dirty="0">
                <a:solidFill>
                  <a:schemeClr val="accent1"/>
                </a:solidFill>
                <a:latin typeface="Arial" panose="020B0604020202020204" pitchFamily="34" charset="0"/>
                <a:cs typeface="Arial" panose="020B0604020202020204" pitchFamily="34" charset="0"/>
              </a:rPr>
              <a:t>(1-2 mins) </a:t>
            </a:r>
          </a:p>
          <a:p>
            <a:pPr marL="514350" indent="-514350">
              <a:lnSpc>
                <a:spcPct val="160000"/>
              </a:lnSpc>
              <a:buAutoNum type="arabicPeriod"/>
            </a:pPr>
            <a:r>
              <a:rPr lang="en-GB" sz="2000" dirty="0">
                <a:latin typeface="Arial" panose="020B0604020202020204" pitchFamily="34" charset="0"/>
                <a:cs typeface="Arial" panose="020B0604020202020204" pitchFamily="34" charset="0"/>
              </a:rPr>
              <a:t>What are apprenticeships &amp; benefits </a:t>
            </a:r>
            <a:r>
              <a:rPr lang="en-GB" sz="2000" dirty="0">
                <a:solidFill>
                  <a:srgbClr val="0070C0"/>
                </a:solidFill>
                <a:latin typeface="Arial" panose="020B0604020202020204" pitchFamily="34" charset="0"/>
                <a:cs typeface="Arial" panose="020B0604020202020204" pitchFamily="34" charset="0"/>
              </a:rPr>
              <a:t>(5 mins)</a:t>
            </a:r>
          </a:p>
          <a:p>
            <a:pPr marL="514350" indent="-514350">
              <a:lnSpc>
                <a:spcPct val="160000"/>
              </a:lnSpc>
              <a:buAutoNum type="arabicPeriod"/>
            </a:pPr>
            <a:r>
              <a:rPr lang="en-GB" sz="2000" dirty="0">
                <a:latin typeface="Arial" panose="020B0604020202020204" pitchFamily="34" charset="0"/>
                <a:cs typeface="Arial" panose="020B0604020202020204" pitchFamily="34" charset="0"/>
              </a:rPr>
              <a:t>Truth about apprenticeships </a:t>
            </a:r>
            <a:r>
              <a:rPr lang="en-GB" sz="2000" dirty="0">
                <a:solidFill>
                  <a:srgbClr val="0070C0"/>
                </a:solidFill>
                <a:latin typeface="Arial" panose="020B0604020202020204" pitchFamily="34" charset="0"/>
                <a:cs typeface="Arial" panose="020B0604020202020204" pitchFamily="34" charset="0"/>
              </a:rPr>
              <a:t>(2-3 mins)</a:t>
            </a:r>
          </a:p>
          <a:p>
            <a:pPr marL="514350" indent="-514350">
              <a:lnSpc>
                <a:spcPct val="160000"/>
              </a:lnSpc>
              <a:buFontTx/>
              <a:buAutoNum type="arabicPeriod"/>
            </a:pPr>
            <a:r>
              <a:rPr lang="en-GB" sz="2000" dirty="0">
                <a:latin typeface="Arial" panose="020B0604020202020204" pitchFamily="34" charset="0"/>
                <a:cs typeface="Arial" panose="020B0604020202020204" pitchFamily="34" charset="0"/>
              </a:rPr>
              <a:t>Range of apprenticeships &amp; employers </a:t>
            </a:r>
            <a:r>
              <a:rPr lang="en-GB" sz="2000" dirty="0">
                <a:solidFill>
                  <a:srgbClr val="0070C0"/>
                </a:solidFill>
                <a:latin typeface="Arial" panose="020B0604020202020204" pitchFamily="34" charset="0"/>
                <a:cs typeface="Arial" panose="020B0604020202020204" pitchFamily="34" charset="0"/>
              </a:rPr>
              <a:t>(2-3 mins)</a:t>
            </a:r>
            <a:endParaRPr lang="en-GB" sz="2000" dirty="0">
              <a:latin typeface="Arial" panose="020B0604020202020204" pitchFamily="34" charset="0"/>
              <a:cs typeface="Arial" panose="020B0604020202020204" pitchFamily="34" charset="0"/>
            </a:endParaRPr>
          </a:p>
          <a:p>
            <a:pPr marL="514350" indent="-514350">
              <a:lnSpc>
                <a:spcPct val="160000"/>
              </a:lnSpc>
              <a:buFontTx/>
              <a:buAutoNum type="arabicPeriod"/>
            </a:pPr>
            <a:r>
              <a:rPr lang="en-GB" sz="2000" dirty="0">
                <a:latin typeface="Arial" panose="020B0604020202020204" pitchFamily="34" charset="0"/>
                <a:cs typeface="Arial" panose="020B0604020202020204" pitchFamily="34" charset="0"/>
              </a:rPr>
              <a:t>Vacancy search </a:t>
            </a:r>
            <a:r>
              <a:rPr lang="en-GB" sz="2000" dirty="0">
                <a:solidFill>
                  <a:srgbClr val="0070C0"/>
                </a:solidFill>
                <a:latin typeface="Arial" panose="020B0604020202020204" pitchFamily="34" charset="0"/>
                <a:cs typeface="Arial" panose="020B0604020202020204" pitchFamily="34" charset="0"/>
              </a:rPr>
              <a:t>(2-3 mins)</a:t>
            </a:r>
            <a:endParaRPr lang="en-GB" sz="2000" dirty="0">
              <a:latin typeface="Arial" panose="020B0604020202020204" pitchFamily="34" charset="0"/>
              <a:cs typeface="Arial" panose="020B0604020202020204" pitchFamily="34" charset="0"/>
            </a:endParaRPr>
          </a:p>
          <a:p>
            <a:pPr marL="514350" indent="-514350">
              <a:lnSpc>
                <a:spcPct val="160000"/>
              </a:lnSpc>
              <a:buAutoNum type="arabicPeriod"/>
            </a:pPr>
            <a:r>
              <a:rPr lang="en-GB" sz="2000" dirty="0">
                <a:latin typeface="Arial" panose="020B0604020202020204" pitchFamily="34" charset="0"/>
                <a:cs typeface="Arial" panose="020B0604020202020204" pitchFamily="34" charset="0"/>
              </a:rPr>
              <a:t>Finding an apprenticeship </a:t>
            </a:r>
            <a:r>
              <a:rPr lang="en-GB" sz="2000" dirty="0">
                <a:solidFill>
                  <a:srgbClr val="0070C0"/>
                </a:solidFill>
                <a:latin typeface="Arial" panose="020B0604020202020204" pitchFamily="34" charset="0"/>
                <a:cs typeface="Arial" panose="020B0604020202020204" pitchFamily="34" charset="0"/>
              </a:rPr>
              <a:t>(2-3 mins)</a:t>
            </a:r>
          </a:p>
          <a:p>
            <a:pPr marL="514350" indent="-514350">
              <a:lnSpc>
                <a:spcPct val="160000"/>
              </a:lnSpc>
              <a:buAutoNum type="arabicPeriod"/>
            </a:pPr>
            <a:r>
              <a:rPr lang="en-GB" sz="2000" dirty="0">
                <a:latin typeface="Arial" panose="020B0604020202020204" pitchFamily="34" charset="0"/>
                <a:cs typeface="Arial" panose="020B0604020202020204" pitchFamily="34" charset="0"/>
              </a:rPr>
              <a:t>Contact us / next steps </a:t>
            </a:r>
            <a:r>
              <a:rPr lang="en-GB" sz="2000" dirty="0">
                <a:solidFill>
                  <a:srgbClr val="0070C0"/>
                </a:solidFill>
                <a:latin typeface="Arial" panose="020B0604020202020204" pitchFamily="34" charset="0"/>
                <a:cs typeface="Arial" panose="020B0604020202020204" pitchFamily="34" charset="0"/>
              </a:rPr>
              <a:t>(1-2 mins)</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08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A07754-1D4F-53EE-C27D-4AD815C4FA9F}"/>
              </a:ext>
            </a:extLst>
          </p:cNvPr>
          <p:cNvSpPr txBox="1"/>
          <p:nvPr/>
        </p:nvSpPr>
        <p:spPr>
          <a:xfrm>
            <a:off x="221786" y="1664396"/>
            <a:ext cx="3175959" cy="1384995"/>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Alternative places to find an Apprenticeship</a:t>
            </a:r>
          </a:p>
        </p:txBody>
      </p:sp>
      <p:grpSp>
        <p:nvGrpSpPr>
          <p:cNvPr id="12" name="Group 11">
            <a:extLst>
              <a:ext uri="{FF2B5EF4-FFF2-40B4-BE49-F238E27FC236}">
                <a16:creationId xmlns:a16="http://schemas.microsoft.com/office/drawing/2014/main" id="{4F34C3D5-B169-2A79-7B95-EF101E3987B5}"/>
              </a:ext>
            </a:extLst>
          </p:cNvPr>
          <p:cNvGrpSpPr/>
          <p:nvPr/>
        </p:nvGrpSpPr>
        <p:grpSpPr>
          <a:xfrm>
            <a:off x="4073165" y="0"/>
            <a:ext cx="3757808" cy="2749763"/>
            <a:chOff x="7568837" y="1447059"/>
            <a:chExt cx="3757808" cy="2769833"/>
          </a:xfrm>
        </p:grpSpPr>
        <p:pic>
          <p:nvPicPr>
            <p:cNvPr id="13" name="Picture 12" descr="Graphical user interface&#10;&#10;Description automatically generated">
              <a:extLst>
                <a:ext uri="{FF2B5EF4-FFF2-40B4-BE49-F238E27FC236}">
                  <a16:creationId xmlns:a16="http://schemas.microsoft.com/office/drawing/2014/main" id="{2D3FF1B9-4330-1961-494B-34707325E112}"/>
                </a:ext>
              </a:extLst>
            </p:cNvPr>
            <p:cNvPicPr/>
            <p:nvPr/>
          </p:nvPicPr>
          <p:blipFill rotWithShape="1">
            <a:blip r:embed="rId3">
              <a:extLst>
                <a:ext uri="{28A0092B-C50C-407E-A947-70E740481C1C}">
                  <a14:useLocalDpi xmlns:a14="http://schemas.microsoft.com/office/drawing/2010/main" val="0"/>
                </a:ext>
              </a:extLst>
            </a:blip>
            <a:srcRect l="19110" t="1138" r="50068" b="58473"/>
            <a:stretch/>
          </p:blipFill>
          <p:spPr>
            <a:xfrm>
              <a:off x="7568837" y="1447059"/>
              <a:ext cx="3757808" cy="2769833"/>
            </a:xfrm>
            <a:prstGeom prst="rect">
              <a:avLst/>
            </a:prstGeom>
          </p:spPr>
        </p:pic>
        <p:pic>
          <p:nvPicPr>
            <p:cNvPr id="14" name="Picture 2" descr="UCAS to begin advertising apprenticeships, DfE confirms">
              <a:extLst>
                <a:ext uri="{FF2B5EF4-FFF2-40B4-BE49-F238E27FC236}">
                  <a16:creationId xmlns:a16="http://schemas.microsoft.com/office/drawing/2014/main" id="{06386BDA-4A9F-2F45-140F-0C9B461E9F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15951" y="1739693"/>
              <a:ext cx="3120656" cy="2329958"/>
            </a:xfrm>
            <a:prstGeom prst="roundRect">
              <a:avLst>
                <a:gd name="adj" fmla="val 1528"/>
              </a:avLst>
            </a:prstGeom>
            <a:ln w="190500" cap="rnd">
              <a:noFill/>
              <a:prstDash val="solid"/>
            </a:ln>
            <a:effectLst>
              <a:outerShdw blurRad="101600" dist="50800" dir="7200000" algn="tl" rotWithShape="0">
                <a:srgbClr val="000000">
                  <a:alpha val="45000"/>
                </a:srgbClr>
              </a:outerShdw>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ABB72E0-8CA8-ADBE-1C53-C6743CE6A733}"/>
              </a:ext>
            </a:extLst>
          </p:cNvPr>
          <p:cNvGrpSpPr/>
          <p:nvPr/>
        </p:nvGrpSpPr>
        <p:grpSpPr>
          <a:xfrm>
            <a:off x="4429006" y="2859286"/>
            <a:ext cx="3046126" cy="374924"/>
            <a:chOff x="4429006" y="2886718"/>
            <a:chExt cx="3046126" cy="374924"/>
          </a:xfrm>
        </p:grpSpPr>
        <p:sp>
          <p:nvSpPr>
            <p:cNvPr id="11" name="Rectangle: Rounded Corners 10">
              <a:extLst>
                <a:ext uri="{FF2B5EF4-FFF2-40B4-BE49-F238E27FC236}">
                  <a16:creationId xmlns:a16="http://schemas.microsoft.com/office/drawing/2014/main" id="{E851F39E-E535-054F-9635-4C89450F3948}"/>
                </a:ext>
              </a:extLst>
            </p:cNvPr>
            <p:cNvSpPr/>
            <p:nvPr/>
          </p:nvSpPr>
          <p:spPr>
            <a:xfrm>
              <a:off x="4429006" y="2886718"/>
              <a:ext cx="3046126" cy="369332"/>
            </a:xfrm>
            <a:prstGeom prst="roundRect">
              <a:avLst>
                <a:gd name="adj" fmla="val 50000"/>
              </a:avLst>
            </a:prstGeom>
            <a:solidFill>
              <a:srgbClr val="F652A0"/>
            </a:solidFill>
            <a:ln>
              <a:solidFill>
                <a:srgbClr val="F654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8E9C9D-D96E-6BF6-B8E0-933F0005DE40}"/>
                </a:ext>
              </a:extLst>
            </p:cNvPr>
            <p:cNvSpPr txBox="1"/>
            <p:nvPr/>
          </p:nvSpPr>
          <p:spPr>
            <a:xfrm>
              <a:off x="5610148" y="2923088"/>
              <a:ext cx="683843" cy="338554"/>
            </a:xfrm>
            <a:prstGeom prst="rect">
              <a:avLst/>
            </a:prstGeom>
            <a:solidFill>
              <a:srgbClr val="F652A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bg1"/>
                  </a:solidFill>
                </a:rPr>
                <a:t>UCAS</a:t>
              </a:r>
              <a:endParaRPr lang="en-US" sz="1600" dirty="0">
                <a:solidFill>
                  <a:schemeClr val="bg1"/>
                </a:solidFill>
              </a:endParaRPr>
            </a:p>
          </p:txBody>
        </p:sp>
      </p:grpSp>
      <p:pic>
        <p:nvPicPr>
          <p:cNvPr id="16" name="Picture 15">
            <a:extLst>
              <a:ext uri="{FF2B5EF4-FFF2-40B4-BE49-F238E27FC236}">
                <a16:creationId xmlns:a16="http://schemas.microsoft.com/office/drawing/2014/main" id="{E7537D26-08A5-4CD1-0690-F986CFD30540}"/>
              </a:ext>
            </a:extLst>
          </p:cNvPr>
          <p:cNvPicPr>
            <a:picLocks noChangeAspect="1"/>
          </p:cNvPicPr>
          <p:nvPr/>
        </p:nvPicPr>
        <p:blipFill rotWithShape="1">
          <a:blip r:embed="rId5"/>
          <a:srcRect b="19696"/>
          <a:stretch/>
        </p:blipFill>
        <p:spPr>
          <a:xfrm>
            <a:off x="7888049" y="124268"/>
            <a:ext cx="3620022" cy="2625495"/>
          </a:xfrm>
          <a:prstGeom prst="rect">
            <a:avLst/>
          </a:prstGeom>
        </p:spPr>
      </p:pic>
      <p:grpSp>
        <p:nvGrpSpPr>
          <p:cNvPr id="18" name="Group 17">
            <a:extLst>
              <a:ext uri="{FF2B5EF4-FFF2-40B4-BE49-F238E27FC236}">
                <a16:creationId xmlns:a16="http://schemas.microsoft.com/office/drawing/2014/main" id="{98EAE9B7-F7A4-62AD-BA67-C9496EB08063}"/>
              </a:ext>
            </a:extLst>
          </p:cNvPr>
          <p:cNvGrpSpPr/>
          <p:nvPr/>
        </p:nvGrpSpPr>
        <p:grpSpPr>
          <a:xfrm>
            <a:off x="8174997" y="2851814"/>
            <a:ext cx="3046126" cy="369332"/>
            <a:chOff x="4429006" y="2886718"/>
            <a:chExt cx="3046126" cy="369332"/>
          </a:xfrm>
        </p:grpSpPr>
        <p:sp>
          <p:nvSpPr>
            <p:cNvPr id="19" name="Rectangle: Rounded Corners 18">
              <a:extLst>
                <a:ext uri="{FF2B5EF4-FFF2-40B4-BE49-F238E27FC236}">
                  <a16:creationId xmlns:a16="http://schemas.microsoft.com/office/drawing/2014/main" id="{72803316-64D9-9F9C-0BC4-FDF734B2B0CC}"/>
                </a:ext>
              </a:extLst>
            </p:cNvPr>
            <p:cNvSpPr/>
            <p:nvPr/>
          </p:nvSpPr>
          <p:spPr>
            <a:xfrm>
              <a:off x="4429006" y="2886718"/>
              <a:ext cx="3046126" cy="369332"/>
            </a:xfrm>
            <a:prstGeom prst="roundRect">
              <a:avLst>
                <a:gd name="adj" fmla="val 50000"/>
              </a:avLst>
            </a:prstGeom>
            <a:solidFill>
              <a:srgbClr val="F652A0"/>
            </a:solidFill>
            <a:ln>
              <a:solidFill>
                <a:srgbClr val="F654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A06334-BFC7-0EA5-E759-E44B108F8FFB}"/>
                </a:ext>
              </a:extLst>
            </p:cNvPr>
            <p:cNvSpPr txBox="1"/>
            <p:nvPr/>
          </p:nvSpPr>
          <p:spPr>
            <a:xfrm>
              <a:off x="4718542" y="2904903"/>
              <a:ext cx="2467053" cy="338554"/>
            </a:xfrm>
            <a:prstGeom prst="rect">
              <a:avLst/>
            </a:prstGeom>
            <a:solidFill>
              <a:srgbClr val="F652A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bg1"/>
                  </a:solidFill>
                </a:rPr>
                <a:t>Meet the Employer</a:t>
              </a:r>
              <a:endParaRPr lang="en-US" sz="1600" dirty="0">
                <a:solidFill>
                  <a:schemeClr val="bg1"/>
                </a:solidFill>
              </a:endParaRPr>
            </a:p>
          </p:txBody>
        </p:sp>
      </p:grpSp>
      <p:pic>
        <p:nvPicPr>
          <p:cNvPr id="21" name="Picture 20" descr="Graphical user interface&#10;&#10;Description automatically generated">
            <a:extLst>
              <a:ext uri="{FF2B5EF4-FFF2-40B4-BE49-F238E27FC236}">
                <a16:creationId xmlns:a16="http://schemas.microsoft.com/office/drawing/2014/main" id="{8DD9936C-0A8F-AF6E-2835-3399296E0908}"/>
              </a:ext>
            </a:extLst>
          </p:cNvPr>
          <p:cNvPicPr>
            <a:picLocks noChangeAspect="1"/>
          </p:cNvPicPr>
          <p:nvPr/>
        </p:nvPicPr>
        <p:blipFill rotWithShape="1">
          <a:blip r:embed="rId3">
            <a:extLst>
              <a:ext uri="{28A0092B-C50C-407E-A947-70E740481C1C}">
                <a14:useLocalDpi xmlns:a14="http://schemas.microsoft.com/office/drawing/2010/main" val="0"/>
              </a:ext>
            </a:extLst>
          </a:blip>
          <a:srcRect l="20240" t="48540" r="50068" b="11072"/>
          <a:stretch/>
        </p:blipFill>
        <p:spPr>
          <a:xfrm>
            <a:off x="4210949" y="3292420"/>
            <a:ext cx="3620023" cy="2769833"/>
          </a:xfrm>
          <a:prstGeom prst="rect">
            <a:avLst/>
          </a:prstGeom>
        </p:spPr>
      </p:pic>
      <p:grpSp>
        <p:nvGrpSpPr>
          <p:cNvPr id="23" name="Group 22">
            <a:extLst>
              <a:ext uri="{FF2B5EF4-FFF2-40B4-BE49-F238E27FC236}">
                <a16:creationId xmlns:a16="http://schemas.microsoft.com/office/drawing/2014/main" id="{9A87B034-A910-AF28-FB52-BA1D51EF2185}"/>
              </a:ext>
            </a:extLst>
          </p:cNvPr>
          <p:cNvGrpSpPr/>
          <p:nvPr/>
        </p:nvGrpSpPr>
        <p:grpSpPr>
          <a:xfrm>
            <a:off x="4497897" y="6143290"/>
            <a:ext cx="3046126" cy="369332"/>
            <a:chOff x="4429006" y="2886718"/>
            <a:chExt cx="3046126" cy="369332"/>
          </a:xfrm>
        </p:grpSpPr>
        <p:sp>
          <p:nvSpPr>
            <p:cNvPr id="24" name="Rectangle: Rounded Corners 23">
              <a:extLst>
                <a:ext uri="{FF2B5EF4-FFF2-40B4-BE49-F238E27FC236}">
                  <a16:creationId xmlns:a16="http://schemas.microsoft.com/office/drawing/2014/main" id="{926C04BB-6272-30C6-F4A1-423EE711E7EA}"/>
                </a:ext>
              </a:extLst>
            </p:cNvPr>
            <p:cNvSpPr/>
            <p:nvPr/>
          </p:nvSpPr>
          <p:spPr>
            <a:xfrm>
              <a:off x="4429006" y="2886718"/>
              <a:ext cx="3046126" cy="369332"/>
            </a:xfrm>
            <a:prstGeom prst="roundRect">
              <a:avLst>
                <a:gd name="adj" fmla="val 50000"/>
              </a:avLst>
            </a:prstGeom>
            <a:solidFill>
              <a:srgbClr val="F652A0"/>
            </a:solidFill>
            <a:ln>
              <a:solidFill>
                <a:srgbClr val="F654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DBE276D-E23E-7B7F-FDB5-BF8B42BE3D75}"/>
                </a:ext>
              </a:extLst>
            </p:cNvPr>
            <p:cNvSpPr txBox="1"/>
            <p:nvPr/>
          </p:nvSpPr>
          <p:spPr>
            <a:xfrm>
              <a:off x="4718542" y="2904903"/>
              <a:ext cx="2467053" cy="338554"/>
            </a:xfrm>
            <a:prstGeom prst="rect">
              <a:avLst/>
            </a:prstGeom>
            <a:solidFill>
              <a:srgbClr val="F652A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bg1"/>
                  </a:solidFill>
                </a:rPr>
                <a:t>Company Websites</a:t>
              </a:r>
              <a:endParaRPr lang="en-US" sz="1600" dirty="0">
                <a:solidFill>
                  <a:schemeClr val="bg1"/>
                </a:solidFill>
              </a:endParaRPr>
            </a:p>
          </p:txBody>
        </p:sp>
      </p:grpSp>
      <p:pic>
        <p:nvPicPr>
          <p:cNvPr id="26" name="Picture 25" descr="Graphical user interface&#10;&#10;Description automatically generated">
            <a:extLst>
              <a:ext uri="{FF2B5EF4-FFF2-40B4-BE49-F238E27FC236}">
                <a16:creationId xmlns:a16="http://schemas.microsoft.com/office/drawing/2014/main" id="{57152489-F085-AD6C-6810-35CDDD0EF48B}"/>
              </a:ext>
            </a:extLst>
          </p:cNvPr>
          <p:cNvPicPr>
            <a:picLocks noChangeAspect="1"/>
          </p:cNvPicPr>
          <p:nvPr/>
        </p:nvPicPr>
        <p:blipFill rotWithShape="1">
          <a:blip r:embed="rId3">
            <a:extLst>
              <a:ext uri="{28A0092B-C50C-407E-A947-70E740481C1C}">
                <a14:useLocalDpi xmlns:a14="http://schemas.microsoft.com/office/drawing/2010/main" val="0"/>
              </a:ext>
            </a:extLst>
          </a:blip>
          <a:srcRect l="49931" t="48539" r="20377" b="11327"/>
          <a:stretch/>
        </p:blipFill>
        <p:spPr>
          <a:xfrm>
            <a:off x="7830972" y="3323197"/>
            <a:ext cx="3620024" cy="2752414"/>
          </a:xfrm>
          <a:prstGeom prst="rect">
            <a:avLst/>
          </a:prstGeom>
        </p:spPr>
      </p:pic>
      <p:grpSp>
        <p:nvGrpSpPr>
          <p:cNvPr id="27" name="Group 26">
            <a:extLst>
              <a:ext uri="{FF2B5EF4-FFF2-40B4-BE49-F238E27FC236}">
                <a16:creationId xmlns:a16="http://schemas.microsoft.com/office/drawing/2014/main" id="{BE82050A-E8F4-F97A-3431-E97CD642898F}"/>
              </a:ext>
            </a:extLst>
          </p:cNvPr>
          <p:cNvGrpSpPr/>
          <p:nvPr/>
        </p:nvGrpSpPr>
        <p:grpSpPr>
          <a:xfrm>
            <a:off x="8117921" y="6162478"/>
            <a:ext cx="3046126" cy="369332"/>
            <a:chOff x="4429006" y="2886718"/>
            <a:chExt cx="3046126" cy="369332"/>
          </a:xfrm>
        </p:grpSpPr>
        <p:sp>
          <p:nvSpPr>
            <p:cNvPr id="28" name="Rectangle: Rounded Corners 27">
              <a:extLst>
                <a:ext uri="{FF2B5EF4-FFF2-40B4-BE49-F238E27FC236}">
                  <a16:creationId xmlns:a16="http://schemas.microsoft.com/office/drawing/2014/main" id="{960DA8FC-F008-D02E-A892-0AE665925493}"/>
                </a:ext>
              </a:extLst>
            </p:cNvPr>
            <p:cNvSpPr/>
            <p:nvPr/>
          </p:nvSpPr>
          <p:spPr>
            <a:xfrm>
              <a:off x="4429006" y="2886718"/>
              <a:ext cx="3046126" cy="369332"/>
            </a:xfrm>
            <a:prstGeom prst="roundRect">
              <a:avLst>
                <a:gd name="adj" fmla="val 50000"/>
              </a:avLst>
            </a:prstGeom>
            <a:solidFill>
              <a:srgbClr val="F652A0"/>
            </a:solidFill>
            <a:ln>
              <a:solidFill>
                <a:srgbClr val="F654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DA55880-44AA-203D-AECC-03E20043BA3E}"/>
                </a:ext>
              </a:extLst>
            </p:cNvPr>
            <p:cNvSpPr txBox="1"/>
            <p:nvPr/>
          </p:nvSpPr>
          <p:spPr>
            <a:xfrm>
              <a:off x="4573774" y="2913695"/>
              <a:ext cx="2756590" cy="338554"/>
            </a:xfrm>
            <a:prstGeom prst="rect">
              <a:avLst/>
            </a:prstGeom>
            <a:solidFill>
              <a:srgbClr val="F652A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solidFill>
                    <a:schemeClr val="bg1"/>
                  </a:solidFill>
                </a:rPr>
                <a:t>Social Media, Friends &amp; Family</a:t>
              </a:r>
              <a:endParaRPr lang="en-US" sz="1600" dirty="0">
                <a:solidFill>
                  <a:schemeClr val="bg1"/>
                </a:solidFill>
              </a:endParaRPr>
            </a:p>
          </p:txBody>
        </p:sp>
      </p:grpSp>
    </p:spTree>
    <p:extLst>
      <p:ext uri="{BB962C8B-B14F-4D97-AF65-F5344CB8AC3E}">
        <p14:creationId xmlns:p14="http://schemas.microsoft.com/office/powerpoint/2010/main" val="43431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9B2BE2A2-2DC7-77E5-B218-D1D73528A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56" y="-418641"/>
            <a:ext cx="12936251" cy="7276641"/>
          </a:xfrm>
          <a:prstGeom prst="rect">
            <a:avLst/>
          </a:prstGeom>
        </p:spPr>
      </p:pic>
      <p:sp>
        <p:nvSpPr>
          <p:cNvPr id="6" name="TextBox 5">
            <a:extLst>
              <a:ext uri="{FF2B5EF4-FFF2-40B4-BE49-F238E27FC236}">
                <a16:creationId xmlns:a16="http://schemas.microsoft.com/office/drawing/2014/main" id="{8910EC63-F156-CACD-A2DE-31C94E0D2C82}"/>
              </a:ext>
            </a:extLst>
          </p:cNvPr>
          <p:cNvSpPr txBox="1"/>
          <p:nvPr/>
        </p:nvSpPr>
        <p:spPr>
          <a:xfrm>
            <a:off x="243053" y="200497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Hear from apprentices</a:t>
            </a:r>
          </a:p>
        </p:txBody>
      </p:sp>
    </p:spTree>
    <p:extLst>
      <p:ext uri="{BB962C8B-B14F-4D97-AF65-F5344CB8AC3E}">
        <p14:creationId xmlns:p14="http://schemas.microsoft.com/office/powerpoint/2010/main" val="66082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3C2317B1-6189-44B1-9A32-8D2FD0967458}"/>
              </a:ext>
            </a:extLst>
          </p:cNvPr>
          <p:cNvSpPr txBox="1"/>
          <p:nvPr/>
        </p:nvSpPr>
        <p:spPr>
          <a:xfrm>
            <a:off x="7906869" y="2070993"/>
            <a:ext cx="1443318" cy="261610"/>
          </a:xfrm>
          <a:prstGeom prst="rect">
            <a:avLst/>
          </a:prstGeom>
          <a:noFill/>
        </p:spPr>
        <p:txBody>
          <a:bodyPr wrap="square" rtlCol="0">
            <a:spAutoFit/>
          </a:bodyPr>
          <a:lstStyle/>
          <a:p>
            <a:r>
              <a:rPr lang="en-GB" sz="1100">
                <a:solidFill>
                  <a:schemeClr val="bg1"/>
                </a:solidFill>
              </a:rPr>
              <a:t>amazing</a:t>
            </a:r>
          </a:p>
        </p:txBody>
      </p:sp>
      <p:pic>
        <p:nvPicPr>
          <p:cNvPr id="13" name="Picture 12" descr="Graphical user interface&#10;&#10;Description automatically generated">
            <a:extLst>
              <a:ext uri="{FF2B5EF4-FFF2-40B4-BE49-F238E27FC236}">
                <a16:creationId xmlns:a16="http://schemas.microsoft.com/office/drawing/2014/main" id="{A8A8CDA1-0286-04C9-43B7-B481A3FD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047" y="406959"/>
            <a:ext cx="10745035" cy="6044082"/>
          </a:xfrm>
          <a:prstGeom prst="rect">
            <a:avLst/>
          </a:prstGeom>
        </p:spPr>
      </p:pic>
      <p:sp>
        <p:nvSpPr>
          <p:cNvPr id="2" name="TextBox 1">
            <a:extLst>
              <a:ext uri="{FF2B5EF4-FFF2-40B4-BE49-F238E27FC236}">
                <a16:creationId xmlns:a16="http://schemas.microsoft.com/office/drawing/2014/main" id="{0C5238AE-ED1F-6DF4-8CA9-EFC031C83C2A}"/>
              </a:ext>
            </a:extLst>
          </p:cNvPr>
          <p:cNvSpPr txBox="1"/>
          <p:nvPr/>
        </p:nvSpPr>
        <p:spPr>
          <a:xfrm>
            <a:off x="232296" y="2187859"/>
            <a:ext cx="3175959"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Contact us</a:t>
            </a:r>
          </a:p>
        </p:txBody>
      </p:sp>
    </p:spTree>
    <p:extLst>
      <p:ext uri="{BB962C8B-B14F-4D97-AF65-F5344CB8AC3E}">
        <p14:creationId xmlns:p14="http://schemas.microsoft.com/office/powerpoint/2010/main" val="3584911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ext, website&#10;&#10;Description automatically generated">
            <a:extLst>
              <a:ext uri="{FF2B5EF4-FFF2-40B4-BE49-F238E27FC236}">
                <a16:creationId xmlns:a16="http://schemas.microsoft.com/office/drawing/2014/main" id="{23C50E45-68F9-AEED-8A7B-573A8502A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623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19E6C2B-FB6F-7270-D521-F255982AC62D}"/>
              </a:ext>
            </a:extLst>
          </p:cNvPr>
          <p:cNvPicPr>
            <a:picLocks noChangeAspect="1"/>
          </p:cNvPicPr>
          <p:nvPr/>
        </p:nvPicPr>
        <p:blipFill>
          <a:blip r:embed="rId3"/>
          <a:stretch>
            <a:fillRect/>
          </a:stretch>
        </p:blipFill>
        <p:spPr>
          <a:xfrm>
            <a:off x="5107008" y="3240396"/>
            <a:ext cx="5114352" cy="3896300"/>
          </a:xfrm>
          <a:prstGeom prst="rect">
            <a:avLst/>
          </a:prstGeom>
        </p:spPr>
      </p:pic>
      <p:sp>
        <p:nvSpPr>
          <p:cNvPr id="5" name="Speech Bubble: Rectangle with Corners Rounded 4">
            <a:extLst>
              <a:ext uri="{FF2B5EF4-FFF2-40B4-BE49-F238E27FC236}">
                <a16:creationId xmlns:a16="http://schemas.microsoft.com/office/drawing/2014/main" id="{93D1E9A7-26F6-461F-D03C-02DC8A4677A3}"/>
              </a:ext>
            </a:extLst>
          </p:cNvPr>
          <p:cNvSpPr/>
          <p:nvPr/>
        </p:nvSpPr>
        <p:spPr>
          <a:xfrm>
            <a:off x="5071841" y="471611"/>
            <a:ext cx="2448560" cy="1023620"/>
          </a:xfrm>
          <a:prstGeom prst="wedgeRoundRectCallout">
            <a:avLst>
              <a:gd name="adj1" fmla="val 60278"/>
              <a:gd name="adj2" fmla="val 221028"/>
              <a:gd name="adj3" fmla="val 16667"/>
            </a:avLst>
          </a:prstGeom>
          <a:ln w="57150">
            <a:solidFill>
              <a:srgbClr val="F652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Who feels confident they know what an apprenticeship is?</a:t>
            </a:r>
          </a:p>
        </p:txBody>
      </p:sp>
      <p:sp>
        <p:nvSpPr>
          <p:cNvPr id="17" name="Speech Bubble: Rectangle with Corners Rounded 16">
            <a:extLst>
              <a:ext uri="{FF2B5EF4-FFF2-40B4-BE49-F238E27FC236}">
                <a16:creationId xmlns:a16="http://schemas.microsoft.com/office/drawing/2014/main" id="{22FC0413-EDC0-7D50-5A06-BF0101124B14}"/>
              </a:ext>
            </a:extLst>
          </p:cNvPr>
          <p:cNvSpPr/>
          <p:nvPr/>
        </p:nvSpPr>
        <p:spPr>
          <a:xfrm>
            <a:off x="8038817" y="301130"/>
            <a:ext cx="3249550" cy="1364582"/>
          </a:xfrm>
          <a:prstGeom prst="wedgeRoundRectCallout">
            <a:avLst>
              <a:gd name="adj1" fmla="val -41458"/>
              <a:gd name="adj2" fmla="val 173930"/>
              <a:gd name="adj3" fmla="val 16667"/>
            </a:avLst>
          </a:prstGeom>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Who knows more about apprenticeships than they did at the beginning?</a:t>
            </a:r>
          </a:p>
        </p:txBody>
      </p:sp>
      <p:sp>
        <p:nvSpPr>
          <p:cNvPr id="21" name="Speech Bubble: Rectangle with Corners Rounded 20">
            <a:extLst>
              <a:ext uri="{FF2B5EF4-FFF2-40B4-BE49-F238E27FC236}">
                <a16:creationId xmlns:a16="http://schemas.microsoft.com/office/drawing/2014/main" id="{5328C8D4-E882-6C6F-6DC3-4E38EFFFE01A}"/>
              </a:ext>
            </a:extLst>
          </p:cNvPr>
          <p:cNvSpPr/>
          <p:nvPr/>
        </p:nvSpPr>
        <p:spPr>
          <a:xfrm>
            <a:off x="9222096" y="2229879"/>
            <a:ext cx="2764106" cy="1452207"/>
          </a:xfrm>
          <a:prstGeom prst="wedgeRoundRectCallout">
            <a:avLst>
              <a:gd name="adj1" fmla="val -46344"/>
              <a:gd name="adj2" fmla="val 110308"/>
              <a:gd name="adj3" fmla="val 16667"/>
            </a:avLst>
          </a:prstGeom>
          <a:ln w="57150">
            <a:solidFill>
              <a:srgbClr val="0B829A"/>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Who confidently knows where to search and apply for apprenticeships now?</a:t>
            </a:r>
          </a:p>
        </p:txBody>
      </p:sp>
      <p:sp>
        <p:nvSpPr>
          <p:cNvPr id="24" name="Speech Bubble: Rectangle with Corners Rounded 23">
            <a:extLst>
              <a:ext uri="{FF2B5EF4-FFF2-40B4-BE49-F238E27FC236}">
                <a16:creationId xmlns:a16="http://schemas.microsoft.com/office/drawing/2014/main" id="{982B5461-8BE3-521B-073F-3E80AB6F8AF5}"/>
              </a:ext>
            </a:extLst>
          </p:cNvPr>
          <p:cNvSpPr/>
          <p:nvPr/>
        </p:nvSpPr>
        <p:spPr>
          <a:xfrm>
            <a:off x="3311690" y="1936106"/>
            <a:ext cx="3073988" cy="1611934"/>
          </a:xfrm>
          <a:prstGeom prst="wedgeRoundRectCallout">
            <a:avLst>
              <a:gd name="adj1" fmla="val 74958"/>
              <a:gd name="adj2" fmla="val 60255"/>
              <a:gd name="adj3" fmla="val 16667"/>
            </a:avLst>
          </a:prstGeom>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Is anyone going to research apprenticeships or considering them as an option now?</a:t>
            </a:r>
          </a:p>
        </p:txBody>
      </p:sp>
      <p:sp>
        <p:nvSpPr>
          <p:cNvPr id="2" name="TextBox 1">
            <a:extLst>
              <a:ext uri="{FF2B5EF4-FFF2-40B4-BE49-F238E27FC236}">
                <a16:creationId xmlns:a16="http://schemas.microsoft.com/office/drawing/2014/main" id="{210692F5-7B8E-555A-5C0B-7F51BDF46BBF}"/>
              </a:ext>
            </a:extLst>
          </p:cNvPr>
          <p:cNvSpPr txBox="1"/>
          <p:nvPr/>
        </p:nvSpPr>
        <p:spPr>
          <a:xfrm>
            <a:off x="449369" y="1968269"/>
            <a:ext cx="2743200"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Hands Up</a:t>
            </a:r>
          </a:p>
        </p:txBody>
      </p:sp>
    </p:spTree>
    <p:extLst>
      <p:ext uri="{BB962C8B-B14F-4D97-AF65-F5344CB8AC3E}">
        <p14:creationId xmlns:p14="http://schemas.microsoft.com/office/powerpoint/2010/main" val="4500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animBg="1"/>
      <p:bldP spid="17" grpId="1" animBg="1"/>
      <p:bldP spid="21" grpId="0" animBg="1"/>
      <p:bldP spid="21" grpId="1"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BFDDD94F-4AAF-7987-5ACE-B4AD38ACE583}"/>
              </a:ext>
            </a:extLst>
          </p:cNvPr>
          <p:cNvPicPr>
            <a:picLocks noChangeAspect="1"/>
          </p:cNvPicPr>
          <p:nvPr/>
        </p:nvPicPr>
        <p:blipFill rotWithShape="1">
          <a:blip r:embed="rId3">
            <a:extLst>
              <a:ext uri="{28A0092B-C50C-407E-A947-70E740481C1C}">
                <a14:useLocalDpi xmlns:a14="http://schemas.microsoft.com/office/drawing/2010/main" val="0"/>
              </a:ext>
            </a:extLst>
          </a:blip>
          <a:srcRect l="40676" t="69066" r="10618" b="12157"/>
          <a:stretch/>
        </p:blipFill>
        <p:spPr>
          <a:xfrm>
            <a:off x="4591977" y="5067300"/>
            <a:ext cx="6615953" cy="1434749"/>
          </a:xfrm>
          <a:prstGeom prst="rect">
            <a:avLst/>
          </a:prstGeom>
        </p:spPr>
      </p:pic>
      <p:sp>
        <p:nvSpPr>
          <p:cNvPr id="3" name="TextBox 2">
            <a:extLst>
              <a:ext uri="{FF2B5EF4-FFF2-40B4-BE49-F238E27FC236}">
                <a16:creationId xmlns:a16="http://schemas.microsoft.com/office/drawing/2014/main" id="{B40DA285-8C0C-9E65-A05C-615A1D03BA97}"/>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Student evaluation form</a:t>
            </a:r>
            <a:endParaRPr lang="en-GB" sz="2800"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8EF05D2-FF06-BEF4-AFB8-9F053BDE7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006" y="1118524"/>
            <a:ext cx="3175959" cy="3948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3">
            <a:extLst>
              <a:ext uri="{FF2B5EF4-FFF2-40B4-BE49-F238E27FC236}">
                <a16:creationId xmlns:a16="http://schemas.microsoft.com/office/drawing/2014/main" id="{C8AC6592-C0C2-AF58-F111-565DE6A04D0A}"/>
              </a:ext>
            </a:extLst>
          </p:cNvPr>
          <p:cNvSpPr txBox="1">
            <a:spLocks noChangeArrowheads="1"/>
          </p:cNvSpPr>
          <p:nvPr/>
        </p:nvSpPr>
        <p:spPr bwMode="auto">
          <a:xfrm>
            <a:off x="-3175" y="-1588"/>
            <a:ext cx="3529013" cy="993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Student/Young person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Feedback form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4">
            <a:extLst>
              <a:ext uri="{FF2B5EF4-FFF2-40B4-BE49-F238E27FC236}">
                <a16:creationId xmlns:a16="http://schemas.microsoft.com/office/drawing/2014/main" id="{EB2D5A2A-8EBD-E095-8B19-7A22A4D45887}"/>
              </a:ext>
            </a:extLst>
          </p:cNvPr>
          <p:cNvSpPr txBox="1">
            <a:spLocks noChangeArrowheads="1"/>
          </p:cNvSpPr>
          <p:nvPr/>
        </p:nvSpPr>
        <p:spPr bwMode="auto">
          <a:xfrm>
            <a:off x="4221504" y="189931"/>
            <a:ext cx="2979289" cy="8022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Student/Young person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Feedback form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AutoShape 5">
            <a:extLst>
              <a:ext uri="{FF2B5EF4-FFF2-40B4-BE49-F238E27FC236}">
                <a16:creationId xmlns:a16="http://schemas.microsoft.com/office/drawing/2014/main" id="{55ED0F4F-F4E6-93CB-D45B-C4EF7909EFD0}"/>
              </a:ext>
            </a:extLst>
          </p:cNvPr>
          <p:cNvSpPr>
            <a:spLocks noChangeArrowheads="1"/>
          </p:cNvSpPr>
          <p:nvPr/>
        </p:nvSpPr>
        <p:spPr bwMode="auto">
          <a:xfrm>
            <a:off x="5487767" y="791297"/>
            <a:ext cx="496090" cy="654453"/>
          </a:xfrm>
          <a:prstGeom prst="downArrow">
            <a:avLst>
              <a:gd name="adj1" fmla="val 50000"/>
              <a:gd name="adj2" fmla="val 44127"/>
            </a:avLst>
          </a:prstGeom>
          <a:solidFill>
            <a:srgbClr val="E64C3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endParaRPr lang="en-US"/>
          </a:p>
        </p:txBody>
      </p:sp>
      <p:sp>
        <p:nvSpPr>
          <p:cNvPr id="7" name="Text Box 6">
            <a:extLst>
              <a:ext uri="{FF2B5EF4-FFF2-40B4-BE49-F238E27FC236}">
                <a16:creationId xmlns:a16="http://schemas.microsoft.com/office/drawing/2014/main" id="{0B3DA903-2012-D456-1568-2825E2B648C4}"/>
              </a:ext>
            </a:extLst>
          </p:cNvPr>
          <p:cNvSpPr txBox="1">
            <a:spLocks noChangeArrowheads="1"/>
          </p:cNvSpPr>
          <p:nvPr/>
        </p:nvSpPr>
        <p:spPr bwMode="auto">
          <a:xfrm>
            <a:off x="8806042" y="137318"/>
            <a:ext cx="2401888" cy="715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Calibri Light" panose="020F0302020204030204" pitchFamily="34" charset="0"/>
              </a:rPr>
              <a:t>Schools, Colleges and Teachers Feedback form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C5306A98-CF52-9416-D4AB-A4EA5718A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9007" y="1118523"/>
            <a:ext cx="3175958" cy="39487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AutoShape 5">
            <a:extLst>
              <a:ext uri="{FF2B5EF4-FFF2-40B4-BE49-F238E27FC236}">
                <a16:creationId xmlns:a16="http://schemas.microsoft.com/office/drawing/2014/main" id="{4BF9B9FD-8E29-436B-70CB-6040C662827F}"/>
              </a:ext>
            </a:extLst>
          </p:cNvPr>
          <p:cNvSpPr>
            <a:spLocks noChangeArrowheads="1"/>
          </p:cNvSpPr>
          <p:nvPr/>
        </p:nvSpPr>
        <p:spPr bwMode="auto">
          <a:xfrm>
            <a:off x="9758941" y="762505"/>
            <a:ext cx="496090" cy="654453"/>
          </a:xfrm>
          <a:prstGeom prst="downArrow">
            <a:avLst>
              <a:gd name="adj1" fmla="val 50000"/>
              <a:gd name="adj2" fmla="val 44127"/>
            </a:avLst>
          </a:prstGeom>
          <a:solidFill>
            <a:srgbClr val="E64C3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247874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BFDDD94F-4AAF-7987-5ACE-B4AD38ACE583}"/>
              </a:ext>
            </a:extLst>
          </p:cNvPr>
          <p:cNvPicPr>
            <a:picLocks noChangeAspect="1"/>
          </p:cNvPicPr>
          <p:nvPr/>
        </p:nvPicPr>
        <p:blipFill rotWithShape="1">
          <a:blip r:embed="rId3">
            <a:extLst>
              <a:ext uri="{28A0092B-C50C-407E-A947-70E740481C1C}">
                <a14:useLocalDpi xmlns:a14="http://schemas.microsoft.com/office/drawing/2010/main" val="0"/>
              </a:ext>
            </a:extLst>
          </a:blip>
          <a:srcRect l="40676" t="69066" r="10618" b="12157"/>
          <a:stretch/>
        </p:blipFill>
        <p:spPr>
          <a:xfrm>
            <a:off x="4591977" y="5067300"/>
            <a:ext cx="6615953" cy="1434749"/>
          </a:xfrm>
          <a:prstGeom prst="rect">
            <a:avLst/>
          </a:prstGeom>
        </p:spPr>
      </p:pic>
      <p:sp>
        <p:nvSpPr>
          <p:cNvPr id="3" name="TextBox 2">
            <a:extLst>
              <a:ext uri="{FF2B5EF4-FFF2-40B4-BE49-F238E27FC236}">
                <a16:creationId xmlns:a16="http://schemas.microsoft.com/office/drawing/2014/main" id="{B40DA285-8C0C-9E65-A05C-615A1D03BA97}"/>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Student evaluation form</a:t>
            </a:r>
            <a:endParaRPr lang="en-GB" sz="2800"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8EF05D2-FF06-BEF4-AFB8-9F053BDE7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006" y="1118524"/>
            <a:ext cx="3175959" cy="3948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3">
            <a:extLst>
              <a:ext uri="{FF2B5EF4-FFF2-40B4-BE49-F238E27FC236}">
                <a16:creationId xmlns:a16="http://schemas.microsoft.com/office/drawing/2014/main" id="{C8AC6592-C0C2-AF58-F111-565DE6A04D0A}"/>
              </a:ext>
            </a:extLst>
          </p:cNvPr>
          <p:cNvSpPr txBox="1">
            <a:spLocks noChangeArrowheads="1"/>
          </p:cNvSpPr>
          <p:nvPr/>
        </p:nvSpPr>
        <p:spPr bwMode="auto">
          <a:xfrm>
            <a:off x="-3175" y="-1588"/>
            <a:ext cx="3529013" cy="993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Student/Young person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Feedback form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4">
            <a:extLst>
              <a:ext uri="{FF2B5EF4-FFF2-40B4-BE49-F238E27FC236}">
                <a16:creationId xmlns:a16="http://schemas.microsoft.com/office/drawing/2014/main" id="{EB2D5A2A-8EBD-E095-8B19-7A22A4D45887}"/>
              </a:ext>
            </a:extLst>
          </p:cNvPr>
          <p:cNvSpPr txBox="1">
            <a:spLocks noChangeArrowheads="1"/>
          </p:cNvSpPr>
          <p:nvPr/>
        </p:nvSpPr>
        <p:spPr bwMode="auto">
          <a:xfrm>
            <a:off x="4221504" y="189931"/>
            <a:ext cx="2979289" cy="8022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Student/Young person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000000"/>
                </a:solidFill>
                <a:effectLst/>
                <a:latin typeface="Calibri Light" panose="020F0302020204030204" pitchFamily="34" charset="0"/>
              </a:rPr>
              <a:t>Feedback form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AutoShape 5">
            <a:extLst>
              <a:ext uri="{FF2B5EF4-FFF2-40B4-BE49-F238E27FC236}">
                <a16:creationId xmlns:a16="http://schemas.microsoft.com/office/drawing/2014/main" id="{55ED0F4F-F4E6-93CB-D45B-C4EF7909EFD0}"/>
              </a:ext>
            </a:extLst>
          </p:cNvPr>
          <p:cNvSpPr>
            <a:spLocks noChangeArrowheads="1"/>
          </p:cNvSpPr>
          <p:nvPr/>
        </p:nvSpPr>
        <p:spPr bwMode="auto">
          <a:xfrm>
            <a:off x="5487767" y="791297"/>
            <a:ext cx="496090" cy="654453"/>
          </a:xfrm>
          <a:prstGeom prst="downArrow">
            <a:avLst>
              <a:gd name="adj1" fmla="val 50000"/>
              <a:gd name="adj2" fmla="val 44127"/>
            </a:avLst>
          </a:prstGeom>
          <a:solidFill>
            <a:srgbClr val="E64C3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endParaRPr lang="en-US"/>
          </a:p>
        </p:txBody>
      </p:sp>
      <p:sp>
        <p:nvSpPr>
          <p:cNvPr id="7" name="Text Box 6">
            <a:extLst>
              <a:ext uri="{FF2B5EF4-FFF2-40B4-BE49-F238E27FC236}">
                <a16:creationId xmlns:a16="http://schemas.microsoft.com/office/drawing/2014/main" id="{0B3DA903-2012-D456-1568-2825E2B648C4}"/>
              </a:ext>
            </a:extLst>
          </p:cNvPr>
          <p:cNvSpPr txBox="1">
            <a:spLocks noChangeArrowheads="1"/>
          </p:cNvSpPr>
          <p:nvPr/>
        </p:nvSpPr>
        <p:spPr bwMode="auto">
          <a:xfrm>
            <a:off x="8806042" y="137318"/>
            <a:ext cx="2401888" cy="7159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Calibri Light" panose="020F0302020204030204" pitchFamily="34" charset="0"/>
              </a:rPr>
              <a:t>Schools, Colleges and Teachers Feedback form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C5306A98-CF52-9416-D4AB-A4EA5718A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9007" y="1118523"/>
            <a:ext cx="3175958" cy="394877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AutoShape 5">
            <a:extLst>
              <a:ext uri="{FF2B5EF4-FFF2-40B4-BE49-F238E27FC236}">
                <a16:creationId xmlns:a16="http://schemas.microsoft.com/office/drawing/2014/main" id="{4BF9B9FD-8E29-436B-70CB-6040C662827F}"/>
              </a:ext>
            </a:extLst>
          </p:cNvPr>
          <p:cNvSpPr>
            <a:spLocks noChangeArrowheads="1"/>
          </p:cNvSpPr>
          <p:nvPr/>
        </p:nvSpPr>
        <p:spPr bwMode="auto">
          <a:xfrm>
            <a:off x="9758941" y="762505"/>
            <a:ext cx="496090" cy="654453"/>
          </a:xfrm>
          <a:prstGeom prst="downArrow">
            <a:avLst>
              <a:gd name="adj1" fmla="val 50000"/>
              <a:gd name="adj2" fmla="val 44127"/>
            </a:avLst>
          </a:prstGeom>
          <a:solidFill>
            <a:srgbClr val="E64C3E"/>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2419540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9F6193FB-EC81-6E4C-DB7D-B80EA5047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930" y="618564"/>
            <a:ext cx="9992660" cy="5620871"/>
          </a:xfrm>
          <a:prstGeom prst="rect">
            <a:avLst/>
          </a:prstGeom>
        </p:spPr>
      </p:pic>
      <p:sp>
        <p:nvSpPr>
          <p:cNvPr id="4" name="TextBox 3">
            <a:extLst>
              <a:ext uri="{FF2B5EF4-FFF2-40B4-BE49-F238E27FC236}">
                <a16:creationId xmlns:a16="http://schemas.microsoft.com/office/drawing/2014/main" id="{3033FDF1-FE3C-9626-438F-A80CC05E2FB2}"/>
              </a:ext>
            </a:extLst>
          </p:cNvPr>
          <p:cNvSpPr txBox="1"/>
          <p:nvPr/>
        </p:nvSpPr>
        <p:spPr>
          <a:xfrm>
            <a:off x="232296" y="2187859"/>
            <a:ext cx="3175959"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Any questions</a:t>
            </a:r>
          </a:p>
        </p:txBody>
      </p:sp>
      <p:sp>
        <p:nvSpPr>
          <p:cNvPr id="5" name="TextBox 4">
            <a:extLst>
              <a:ext uri="{FF2B5EF4-FFF2-40B4-BE49-F238E27FC236}">
                <a16:creationId xmlns:a16="http://schemas.microsoft.com/office/drawing/2014/main" id="{F207D163-2CC5-95AE-A473-E0D69AC06683}"/>
              </a:ext>
            </a:extLst>
          </p:cNvPr>
          <p:cNvSpPr txBox="1"/>
          <p:nvPr/>
        </p:nvSpPr>
        <p:spPr>
          <a:xfrm>
            <a:off x="5735409" y="1534716"/>
            <a:ext cx="5526007" cy="2862322"/>
          </a:xfrm>
          <a:prstGeom prst="rect">
            <a:avLst/>
          </a:prstGeom>
          <a:noFill/>
        </p:spPr>
        <p:txBody>
          <a:bodyPr wrap="square" rtlCol="0">
            <a:spAutoFit/>
          </a:bodyPr>
          <a:lstStyle/>
          <a:p>
            <a:pPr algn="ctr"/>
            <a:r>
              <a:rPr lang="en-GB" sz="6000" b="1" dirty="0">
                <a:latin typeface="Times New Roman" panose="02020603050405020304" pitchFamily="18" charset="0"/>
                <a:cs typeface="Times New Roman" panose="02020603050405020304" pitchFamily="18" charset="0"/>
              </a:rPr>
              <a:t>Thank you for listening.</a:t>
            </a:r>
            <a:br>
              <a:rPr lang="en-GB" sz="6000" b="1" dirty="0">
                <a:latin typeface="Times New Roman" panose="02020603050405020304" pitchFamily="18" charset="0"/>
                <a:cs typeface="Times New Roman" panose="02020603050405020304" pitchFamily="18" charset="0"/>
              </a:rPr>
            </a:br>
            <a:r>
              <a:rPr lang="en-GB" sz="6000" b="1" dirty="0">
                <a:latin typeface="Times New Roman" panose="02020603050405020304" pitchFamily="18" charset="0"/>
                <a:cs typeface="Times New Roman" panose="02020603050405020304" pitchFamily="18" charset="0"/>
              </a:rPr>
              <a:t>Any questions?</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89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9813DC-171F-43EC-CC86-1A821E785FB2}"/>
              </a:ext>
            </a:extLst>
          </p:cNvPr>
          <p:cNvSpPr txBox="1"/>
          <p:nvPr/>
        </p:nvSpPr>
        <p:spPr>
          <a:xfrm>
            <a:off x="232296" y="2187859"/>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Anything to promote?</a:t>
            </a:r>
          </a:p>
        </p:txBody>
      </p:sp>
    </p:spTree>
    <p:extLst>
      <p:ext uri="{BB962C8B-B14F-4D97-AF65-F5344CB8AC3E}">
        <p14:creationId xmlns:p14="http://schemas.microsoft.com/office/powerpoint/2010/main" val="166993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1391C8-1443-E6F1-1FC3-6CD44718C057}"/>
              </a:ext>
            </a:extLst>
          </p:cNvPr>
          <p:cNvSpPr txBox="1"/>
          <p:nvPr/>
        </p:nvSpPr>
        <p:spPr>
          <a:xfrm>
            <a:off x="1148080" y="2105561"/>
            <a:ext cx="4277360" cy="1323439"/>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Introduction to apprenticeships</a:t>
            </a:r>
          </a:p>
        </p:txBody>
      </p:sp>
      <p:sp>
        <p:nvSpPr>
          <p:cNvPr id="3" name="TextBox 2">
            <a:extLst>
              <a:ext uri="{FF2B5EF4-FFF2-40B4-BE49-F238E27FC236}">
                <a16:creationId xmlns:a16="http://schemas.microsoft.com/office/drawing/2014/main" id="{C68D0DE7-5F18-5AD8-EB5F-E2BE1948BF83}"/>
              </a:ext>
            </a:extLst>
          </p:cNvPr>
          <p:cNvSpPr txBox="1"/>
          <p:nvPr/>
        </p:nvSpPr>
        <p:spPr>
          <a:xfrm>
            <a:off x="1148080" y="3667760"/>
            <a:ext cx="4277360" cy="523220"/>
          </a:xfrm>
          <a:prstGeom prst="rect">
            <a:avLst/>
          </a:prstGeom>
          <a:noFill/>
        </p:spPr>
        <p:txBody>
          <a:bodyPr wrap="square" rtlCol="0">
            <a:spAutoFit/>
          </a:bodyPr>
          <a:lstStyle/>
          <a:p>
            <a:pPr algn="ctr"/>
            <a:r>
              <a:rPr lang="en-GB" sz="2800">
                <a:latin typeface="Arial" panose="020B0604020202020204" pitchFamily="34" charset="0"/>
                <a:cs typeface="Arial" panose="020B0604020202020204" pitchFamily="34" charset="0"/>
              </a:rPr>
              <a:t>For students</a:t>
            </a:r>
          </a:p>
        </p:txBody>
      </p:sp>
    </p:spTree>
    <p:extLst>
      <p:ext uri="{BB962C8B-B14F-4D97-AF65-F5344CB8AC3E}">
        <p14:creationId xmlns:p14="http://schemas.microsoft.com/office/powerpoint/2010/main" val="2877866651"/>
      </p:ext>
    </p:extLst>
  </p:cSld>
  <p:clrMapOvr>
    <a:masterClrMapping/>
  </p:clrMapOvr>
  <mc:AlternateContent xmlns:mc="http://schemas.openxmlformats.org/markup-compatibility/2006" xmlns:p14="http://schemas.microsoft.com/office/powerpoint/2010/main">
    <mc:Choice Requires="p14">
      <p:transition spd="slow" p14:dur="2000" advTm="2907"/>
    </mc:Choice>
    <mc:Fallback xmlns="">
      <p:transition spd="slow" advTm="29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19E6C2B-FB6F-7270-D521-F255982AC62D}"/>
              </a:ext>
            </a:extLst>
          </p:cNvPr>
          <p:cNvPicPr>
            <a:picLocks noChangeAspect="1"/>
          </p:cNvPicPr>
          <p:nvPr/>
        </p:nvPicPr>
        <p:blipFill>
          <a:blip r:embed="rId3"/>
          <a:stretch>
            <a:fillRect/>
          </a:stretch>
        </p:blipFill>
        <p:spPr>
          <a:xfrm>
            <a:off x="4474153" y="2251712"/>
            <a:ext cx="6411894" cy="4884815"/>
          </a:xfrm>
          <a:prstGeom prst="rect">
            <a:avLst/>
          </a:prstGeom>
        </p:spPr>
      </p:pic>
      <p:sp>
        <p:nvSpPr>
          <p:cNvPr id="5" name="Speech Bubble: Rectangle with Corners Rounded 4">
            <a:extLst>
              <a:ext uri="{FF2B5EF4-FFF2-40B4-BE49-F238E27FC236}">
                <a16:creationId xmlns:a16="http://schemas.microsoft.com/office/drawing/2014/main" id="{93D1E9A7-26F6-461F-D03C-02DC8A4677A3}"/>
              </a:ext>
            </a:extLst>
          </p:cNvPr>
          <p:cNvSpPr/>
          <p:nvPr/>
        </p:nvSpPr>
        <p:spPr>
          <a:xfrm>
            <a:off x="4022030" y="876578"/>
            <a:ext cx="2448560" cy="1023620"/>
          </a:xfrm>
          <a:prstGeom prst="wedgeRoundRectCallout">
            <a:avLst>
              <a:gd name="adj1" fmla="val 60410"/>
              <a:gd name="adj2" fmla="val 136120"/>
              <a:gd name="adj3" fmla="val 16667"/>
            </a:avLst>
          </a:prstGeom>
          <a:ln w="57150">
            <a:solidFill>
              <a:srgbClr val="F652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a:t>Who feels confident they know what an apprenticeship is?</a:t>
            </a:r>
          </a:p>
        </p:txBody>
      </p:sp>
      <p:sp>
        <p:nvSpPr>
          <p:cNvPr id="19" name="Speech Bubble: Rectangle with Corners Rounded 18">
            <a:extLst>
              <a:ext uri="{FF2B5EF4-FFF2-40B4-BE49-F238E27FC236}">
                <a16:creationId xmlns:a16="http://schemas.microsoft.com/office/drawing/2014/main" id="{6F995DD3-0732-6800-6D40-7F152298A432}"/>
              </a:ext>
            </a:extLst>
          </p:cNvPr>
          <p:cNvSpPr/>
          <p:nvPr/>
        </p:nvSpPr>
        <p:spPr>
          <a:xfrm>
            <a:off x="7219489" y="364768"/>
            <a:ext cx="2448560" cy="1023620"/>
          </a:xfrm>
          <a:prstGeom prst="wedgeRoundRectCallout">
            <a:avLst>
              <a:gd name="adj1" fmla="val -38061"/>
              <a:gd name="adj2" fmla="val 173953"/>
              <a:gd name="adj3" fmla="val 16667"/>
            </a:avLst>
          </a:prstGeom>
          <a:ln w="57150">
            <a:solidFill>
              <a:srgbClr val="00703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a:t>Who knows </a:t>
            </a:r>
            <a:r>
              <a:rPr lang="en-GB" sz="2000">
                <a:solidFill>
                  <a:srgbClr val="F652A0"/>
                </a:solidFill>
              </a:rPr>
              <a:t>nothing </a:t>
            </a:r>
            <a:r>
              <a:rPr lang="en-GB" sz="2000"/>
              <a:t>about apprenticeships?</a:t>
            </a:r>
          </a:p>
        </p:txBody>
      </p:sp>
      <p:sp>
        <p:nvSpPr>
          <p:cNvPr id="21" name="Speech Bubble: Rectangle with Corners Rounded 20">
            <a:extLst>
              <a:ext uri="{FF2B5EF4-FFF2-40B4-BE49-F238E27FC236}">
                <a16:creationId xmlns:a16="http://schemas.microsoft.com/office/drawing/2014/main" id="{5328C8D4-E882-6C6F-6DC3-4E38EFFFE01A}"/>
              </a:ext>
            </a:extLst>
          </p:cNvPr>
          <p:cNvSpPr/>
          <p:nvPr/>
        </p:nvSpPr>
        <p:spPr>
          <a:xfrm>
            <a:off x="9486167" y="1715047"/>
            <a:ext cx="2546063" cy="981389"/>
          </a:xfrm>
          <a:prstGeom prst="wedgeRoundRectCallout">
            <a:avLst>
              <a:gd name="adj1" fmla="val -72301"/>
              <a:gd name="adj2" fmla="val 48945"/>
              <a:gd name="adj3" fmla="val 16667"/>
            </a:avLst>
          </a:prstGeom>
          <a:ln w="57150">
            <a:solidFill>
              <a:srgbClr val="0B829A"/>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t>Who knows where you can apply for an  apprenticeship?</a:t>
            </a:r>
          </a:p>
        </p:txBody>
      </p:sp>
      <p:sp>
        <p:nvSpPr>
          <p:cNvPr id="2" name="TextBox 1">
            <a:extLst>
              <a:ext uri="{FF2B5EF4-FFF2-40B4-BE49-F238E27FC236}">
                <a16:creationId xmlns:a16="http://schemas.microsoft.com/office/drawing/2014/main" id="{210692F5-7B8E-555A-5C0B-7F51BDF46BBF}"/>
              </a:ext>
            </a:extLst>
          </p:cNvPr>
          <p:cNvSpPr txBox="1"/>
          <p:nvPr/>
        </p:nvSpPr>
        <p:spPr>
          <a:xfrm>
            <a:off x="449369" y="1968269"/>
            <a:ext cx="2743200"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Hands Up</a:t>
            </a:r>
          </a:p>
        </p:txBody>
      </p:sp>
    </p:spTree>
    <p:extLst>
      <p:ext uri="{BB962C8B-B14F-4D97-AF65-F5344CB8AC3E}">
        <p14:creationId xmlns:p14="http://schemas.microsoft.com/office/powerpoint/2010/main" val="15866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9" grpId="0" animBg="1"/>
      <p:bldP spid="19"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1FBBB-BE32-3B38-8166-FD4D5B3AC479}"/>
              </a:ext>
            </a:extLst>
          </p:cNvPr>
          <p:cNvSpPr>
            <a:spLocks noGrp="1"/>
          </p:cNvSpPr>
          <p:nvPr>
            <p:ph type="title" idx="4294967295"/>
          </p:nvPr>
        </p:nvSpPr>
        <p:spPr>
          <a:xfrm>
            <a:off x="4074160" y="457200"/>
            <a:ext cx="7731760" cy="1284605"/>
          </a:xfrm>
          <a:solidFill>
            <a:srgbClr val="F652A0"/>
          </a:solidFill>
          <a:ln w="57150">
            <a:solidFill>
              <a:srgbClr val="007031"/>
            </a:solidFill>
          </a:ln>
        </p:spPr>
        <p:txBody>
          <a:bodyPr>
            <a:noAutofit/>
          </a:bodyPr>
          <a:lstStyle/>
          <a:p>
            <a:pPr algn="ctr"/>
            <a:r>
              <a:rPr lang="en-GB" sz="3200" b="1">
                <a:latin typeface="Arial" panose="020B0604020202020204" pitchFamily="34" charset="0"/>
                <a:cs typeface="Arial" panose="020B0604020202020204" pitchFamily="34" charset="0"/>
              </a:rPr>
              <a:t>By the end of today’s session, you should have a better understanding of:</a:t>
            </a:r>
          </a:p>
        </p:txBody>
      </p:sp>
      <p:sp>
        <p:nvSpPr>
          <p:cNvPr id="5" name="Content Placeholder 4">
            <a:extLst>
              <a:ext uri="{FF2B5EF4-FFF2-40B4-BE49-F238E27FC236}">
                <a16:creationId xmlns:a16="http://schemas.microsoft.com/office/drawing/2014/main" id="{C32E07F1-1AAB-D1AB-5BB9-CB850914F4AB}"/>
              </a:ext>
            </a:extLst>
          </p:cNvPr>
          <p:cNvSpPr>
            <a:spLocks noGrp="1"/>
          </p:cNvSpPr>
          <p:nvPr>
            <p:ph idx="4294967295"/>
          </p:nvPr>
        </p:nvSpPr>
        <p:spPr>
          <a:xfrm>
            <a:off x="3830320" y="2173605"/>
            <a:ext cx="7975600" cy="4247515"/>
          </a:xfrm>
        </p:spPr>
        <p:txBody>
          <a:bodyPr>
            <a:normAutofit fontScale="85000" lnSpcReduction="20000"/>
          </a:bodyPr>
          <a:lstStyle/>
          <a:p>
            <a:pPr>
              <a:buFont typeface="Wingdings" panose="05000000000000000000" pitchFamily="2" charset="2"/>
              <a:buChar char="ü"/>
            </a:pPr>
            <a:r>
              <a:rPr lang="en-GB" sz="3200" dirty="0"/>
              <a:t>  What apprenticeships are</a:t>
            </a:r>
          </a:p>
          <a:p>
            <a:pPr marL="0" indent="0">
              <a:buNone/>
            </a:pPr>
            <a:endParaRPr lang="en-GB" sz="3200" dirty="0"/>
          </a:p>
          <a:p>
            <a:pPr>
              <a:buFont typeface="Wingdings" panose="05000000000000000000" pitchFamily="2" charset="2"/>
              <a:buChar char="ü"/>
            </a:pPr>
            <a:r>
              <a:rPr lang="en-GB" sz="3200" dirty="0"/>
              <a:t>  The range of apprenticeship job roles available</a:t>
            </a:r>
          </a:p>
          <a:p>
            <a:pPr marL="0" indent="0">
              <a:buNone/>
            </a:pPr>
            <a:endParaRPr lang="en-GB" sz="3200" dirty="0"/>
          </a:p>
          <a:p>
            <a:pPr>
              <a:buFont typeface="Wingdings" panose="05000000000000000000" pitchFamily="2" charset="2"/>
              <a:buChar char="ü"/>
            </a:pPr>
            <a:r>
              <a:rPr lang="en-GB" sz="3200" dirty="0"/>
              <a:t>  The different levels</a:t>
            </a:r>
          </a:p>
          <a:p>
            <a:pPr marL="0" indent="0">
              <a:buNone/>
            </a:pPr>
            <a:endParaRPr lang="en-GB" sz="3200" dirty="0"/>
          </a:p>
          <a:p>
            <a:pPr>
              <a:buFont typeface="Wingdings" panose="05000000000000000000" pitchFamily="2" charset="2"/>
              <a:buChar char="ü"/>
            </a:pPr>
            <a:r>
              <a:rPr lang="en-GB" sz="3200" dirty="0"/>
              <a:t>  How you find an apprenticeship</a:t>
            </a:r>
          </a:p>
          <a:p>
            <a:pPr marL="0" indent="0">
              <a:buNone/>
            </a:pPr>
            <a:endParaRPr lang="en-GB" sz="3200" dirty="0"/>
          </a:p>
          <a:p>
            <a:pPr>
              <a:buFont typeface="Wingdings" panose="05000000000000000000" pitchFamily="2" charset="2"/>
              <a:buChar char="ü"/>
            </a:pPr>
            <a:r>
              <a:rPr lang="en-GB" sz="3200" dirty="0"/>
              <a:t>  What you need to do next to start searching and applying</a:t>
            </a:r>
          </a:p>
        </p:txBody>
      </p:sp>
      <p:sp>
        <p:nvSpPr>
          <p:cNvPr id="3" name="TextBox 2">
            <a:extLst>
              <a:ext uri="{FF2B5EF4-FFF2-40B4-BE49-F238E27FC236}">
                <a16:creationId xmlns:a16="http://schemas.microsoft.com/office/drawing/2014/main" id="{FB647D3C-5D65-2D38-8AA5-A27F25E93B61}"/>
              </a:ext>
            </a:extLst>
          </p:cNvPr>
          <p:cNvSpPr txBox="1"/>
          <p:nvPr/>
        </p:nvSpPr>
        <p:spPr>
          <a:xfrm>
            <a:off x="449369" y="1968269"/>
            <a:ext cx="2743200" cy="523220"/>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Today’s aims</a:t>
            </a:r>
          </a:p>
        </p:txBody>
      </p:sp>
    </p:spTree>
    <p:extLst>
      <p:ext uri="{BB962C8B-B14F-4D97-AF65-F5344CB8AC3E}">
        <p14:creationId xmlns:p14="http://schemas.microsoft.com/office/powerpoint/2010/main" val="60492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rass&#10;&#10;Description automatically generated">
            <a:extLst>
              <a:ext uri="{FF2B5EF4-FFF2-40B4-BE49-F238E27FC236}">
                <a16:creationId xmlns:a16="http://schemas.microsoft.com/office/drawing/2014/main" id="{A0860A93-3C73-961C-E091-074262E59C24}"/>
              </a:ext>
            </a:extLst>
          </p:cNvPr>
          <p:cNvPicPr>
            <a:picLocks noChangeAspect="1"/>
          </p:cNvPicPr>
          <p:nvPr/>
        </p:nvPicPr>
        <p:blipFill rotWithShape="1">
          <a:blip r:embed="rId3">
            <a:extLst>
              <a:ext uri="{28A0092B-C50C-407E-A947-70E740481C1C}">
                <a14:useLocalDpi xmlns:a14="http://schemas.microsoft.com/office/drawing/2010/main" val="0"/>
              </a:ext>
            </a:extLst>
          </a:blip>
          <a:srcRect l="30838" r="1972"/>
          <a:stretch/>
        </p:blipFill>
        <p:spPr>
          <a:xfrm>
            <a:off x="3810842" y="0"/>
            <a:ext cx="8191892" cy="6858000"/>
          </a:xfrm>
          <a:prstGeom prst="rect">
            <a:avLst/>
          </a:prstGeom>
        </p:spPr>
      </p:pic>
      <p:sp>
        <p:nvSpPr>
          <p:cNvPr id="8" name="TextBox 7">
            <a:extLst>
              <a:ext uri="{FF2B5EF4-FFF2-40B4-BE49-F238E27FC236}">
                <a16:creationId xmlns:a16="http://schemas.microsoft.com/office/drawing/2014/main" id="{A4FCD00E-B862-BEAA-4DC3-EC02D1A7F86B}"/>
              </a:ext>
            </a:extLst>
          </p:cNvPr>
          <p:cNvSpPr txBox="1"/>
          <p:nvPr/>
        </p:nvSpPr>
        <p:spPr>
          <a:xfrm>
            <a:off x="4297678" y="1586491"/>
            <a:ext cx="1471353"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Employed</a:t>
            </a:r>
          </a:p>
        </p:txBody>
      </p:sp>
      <p:sp>
        <p:nvSpPr>
          <p:cNvPr id="9" name="TextBox 8">
            <a:extLst>
              <a:ext uri="{FF2B5EF4-FFF2-40B4-BE49-F238E27FC236}">
                <a16:creationId xmlns:a16="http://schemas.microsoft.com/office/drawing/2014/main" id="{B637E83C-2C06-205C-8ED9-27E05234524E}"/>
              </a:ext>
            </a:extLst>
          </p:cNvPr>
          <p:cNvSpPr txBox="1"/>
          <p:nvPr/>
        </p:nvSpPr>
        <p:spPr>
          <a:xfrm>
            <a:off x="4181301" y="3808027"/>
            <a:ext cx="1704109" cy="369332"/>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Paid a </a:t>
            </a:r>
            <a:r>
              <a:rPr lang="en-GB" sz="1700">
                <a:latin typeface="Arial" panose="020B0604020202020204" pitchFamily="34" charset="0"/>
                <a:cs typeface="Arial" panose="020B0604020202020204" pitchFamily="34" charset="0"/>
              </a:rPr>
              <a:t>salary</a:t>
            </a:r>
          </a:p>
        </p:txBody>
      </p:sp>
      <p:sp>
        <p:nvSpPr>
          <p:cNvPr id="10" name="TextBox 9">
            <a:extLst>
              <a:ext uri="{FF2B5EF4-FFF2-40B4-BE49-F238E27FC236}">
                <a16:creationId xmlns:a16="http://schemas.microsoft.com/office/drawing/2014/main" id="{995DA6E4-0C84-8AC4-D7AC-525170F867BB}"/>
              </a:ext>
            </a:extLst>
          </p:cNvPr>
          <p:cNvSpPr txBox="1"/>
          <p:nvPr/>
        </p:nvSpPr>
        <p:spPr>
          <a:xfrm>
            <a:off x="4297680" y="5999818"/>
            <a:ext cx="1471353"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Contract</a:t>
            </a:r>
          </a:p>
        </p:txBody>
      </p:sp>
      <p:sp>
        <p:nvSpPr>
          <p:cNvPr id="11" name="TextBox 10">
            <a:extLst>
              <a:ext uri="{FF2B5EF4-FFF2-40B4-BE49-F238E27FC236}">
                <a16:creationId xmlns:a16="http://schemas.microsoft.com/office/drawing/2014/main" id="{1FA4913B-37E1-AEE7-C9F5-F1099E151630}"/>
              </a:ext>
            </a:extLst>
          </p:cNvPr>
          <p:cNvSpPr txBox="1"/>
          <p:nvPr/>
        </p:nvSpPr>
        <p:spPr>
          <a:xfrm>
            <a:off x="7110152" y="1586491"/>
            <a:ext cx="1471353" cy="353943"/>
          </a:xfrm>
          <a:prstGeom prst="rect">
            <a:avLst/>
          </a:prstGeom>
          <a:noFill/>
        </p:spPr>
        <p:txBody>
          <a:bodyPr wrap="square" rtlCol="0">
            <a:spAutoFit/>
          </a:bodyPr>
          <a:lstStyle/>
          <a:p>
            <a:pPr algn="ctr"/>
            <a:r>
              <a:rPr lang="en-GB" sz="1700" dirty="0">
                <a:latin typeface="Arial" panose="020B0604020202020204" pitchFamily="34" charset="0"/>
                <a:cs typeface="Arial" panose="020B0604020202020204" pitchFamily="34" charset="0"/>
              </a:rPr>
              <a:t>Off the job </a:t>
            </a:r>
          </a:p>
        </p:txBody>
      </p:sp>
      <p:sp>
        <p:nvSpPr>
          <p:cNvPr id="12" name="TextBox 11">
            <a:extLst>
              <a:ext uri="{FF2B5EF4-FFF2-40B4-BE49-F238E27FC236}">
                <a16:creationId xmlns:a16="http://schemas.microsoft.com/office/drawing/2014/main" id="{464648D7-72A7-7E74-E58E-42995ECB0581}"/>
              </a:ext>
            </a:extLst>
          </p:cNvPr>
          <p:cNvSpPr txBox="1"/>
          <p:nvPr/>
        </p:nvSpPr>
        <p:spPr>
          <a:xfrm>
            <a:off x="6741620" y="3808027"/>
            <a:ext cx="2208416"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Typically 1-6 years</a:t>
            </a:r>
          </a:p>
        </p:txBody>
      </p:sp>
      <p:sp>
        <p:nvSpPr>
          <p:cNvPr id="13" name="TextBox 12">
            <a:extLst>
              <a:ext uri="{FF2B5EF4-FFF2-40B4-BE49-F238E27FC236}">
                <a16:creationId xmlns:a16="http://schemas.microsoft.com/office/drawing/2014/main" id="{4BBA6D0A-9D10-3C1D-DCEB-E9DD0B9E56E6}"/>
              </a:ext>
            </a:extLst>
          </p:cNvPr>
          <p:cNvSpPr txBox="1"/>
          <p:nvPr/>
        </p:nvSpPr>
        <p:spPr>
          <a:xfrm>
            <a:off x="7110152" y="5688768"/>
            <a:ext cx="1471353" cy="61555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600+ standards</a:t>
            </a:r>
          </a:p>
        </p:txBody>
      </p:sp>
      <p:sp>
        <p:nvSpPr>
          <p:cNvPr id="14" name="TextBox 13">
            <a:extLst>
              <a:ext uri="{FF2B5EF4-FFF2-40B4-BE49-F238E27FC236}">
                <a16:creationId xmlns:a16="http://schemas.microsoft.com/office/drawing/2014/main" id="{7E4F2A14-3E58-7332-3123-AD3F173AEEBE}"/>
              </a:ext>
            </a:extLst>
          </p:cNvPr>
          <p:cNvSpPr txBox="1"/>
          <p:nvPr/>
        </p:nvSpPr>
        <p:spPr>
          <a:xfrm>
            <a:off x="9518616" y="1463380"/>
            <a:ext cx="2290850" cy="600164"/>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Intermediate – </a:t>
            </a:r>
            <a:r>
              <a:rPr lang="en-GB" sz="1700">
                <a:latin typeface="Arial" panose="020B0604020202020204" pitchFamily="34" charset="0"/>
                <a:cs typeface="Arial" panose="020B0604020202020204" pitchFamily="34" charset="0"/>
              </a:rPr>
              <a:t>degree</a:t>
            </a:r>
            <a:r>
              <a:rPr lang="en-GB" sz="1600">
                <a:latin typeface="Arial" panose="020B0604020202020204" pitchFamily="34" charset="0"/>
                <a:cs typeface="Arial" panose="020B0604020202020204" pitchFamily="34" charset="0"/>
              </a:rPr>
              <a:t> level</a:t>
            </a:r>
          </a:p>
        </p:txBody>
      </p:sp>
      <p:sp>
        <p:nvSpPr>
          <p:cNvPr id="15" name="TextBox 14">
            <a:extLst>
              <a:ext uri="{FF2B5EF4-FFF2-40B4-BE49-F238E27FC236}">
                <a16:creationId xmlns:a16="http://schemas.microsoft.com/office/drawing/2014/main" id="{2BAA3A0C-BEE6-4BBC-A99A-A6B6DB1F1B14}"/>
              </a:ext>
            </a:extLst>
          </p:cNvPr>
          <p:cNvSpPr txBox="1"/>
          <p:nvPr/>
        </p:nvSpPr>
        <p:spPr>
          <a:xfrm>
            <a:off x="9537470" y="3815721"/>
            <a:ext cx="2208416"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Real responsibilities</a:t>
            </a:r>
          </a:p>
        </p:txBody>
      </p:sp>
      <p:sp>
        <p:nvSpPr>
          <p:cNvPr id="16" name="TextBox 15">
            <a:extLst>
              <a:ext uri="{FF2B5EF4-FFF2-40B4-BE49-F238E27FC236}">
                <a16:creationId xmlns:a16="http://schemas.microsoft.com/office/drawing/2014/main" id="{6861849F-C859-33CF-4CB5-9755AEA4F616}"/>
              </a:ext>
            </a:extLst>
          </p:cNvPr>
          <p:cNvSpPr txBox="1"/>
          <p:nvPr/>
        </p:nvSpPr>
        <p:spPr>
          <a:xfrm>
            <a:off x="9510797" y="5999818"/>
            <a:ext cx="2290850"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Not the easy option</a:t>
            </a:r>
          </a:p>
        </p:txBody>
      </p:sp>
      <p:sp>
        <p:nvSpPr>
          <p:cNvPr id="3" name="TextBox 2">
            <a:extLst>
              <a:ext uri="{FF2B5EF4-FFF2-40B4-BE49-F238E27FC236}">
                <a16:creationId xmlns:a16="http://schemas.microsoft.com/office/drawing/2014/main" id="{5CF29E5B-04A2-7C36-D34F-FA536A074A23}"/>
              </a:ext>
            </a:extLst>
          </p:cNvPr>
          <p:cNvSpPr txBox="1"/>
          <p:nvPr/>
        </p:nvSpPr>
        <p:spPr>
          <a:xfrm>
            <a:off x="189266" y="1940434"/>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What are apprenticeships?</a:t>
            </a:r>
          </a:p>
        </p:txBody>
      </p:sp>
    </p:spTree>
    <p:extLst>
      <p:ext uri="{BB962C8B-B14F-4D97-AF65-F5344CB8AC3E}">
        <p14:creationId xmlns:p14="http://schemas.microsoft.com/office/powerpoint/2010/main" val="6459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56BA0093-A4DA-8DAB-3CA6-D2D47CD60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578" y="774584"/>
            <a:ext cx="9761980" cy="5491114"/>
          </a:xfrm>
          <a:prstGeom prst="rect">
            <a:avLst/>
          </a:prstGeom>
        </p:spPr>
      </p:pic>
      <p:sp>
        <p:nvSpPr>
          <p:cNvPr id="5" name="TextBox 4">
            <a:extLst>
              <a:ext uri="{FF2B5EF4-FFF2-40B4-BE49-F238E27FC236}">
                <a16:creationId xmlns:a16="http://schemas.microsoft.com/office/drawing/2014/main" id="{96F5CB78-33F1-D5AD-AC30-3933DDCC252A}"/>
              </a:ext>
            </a:extLst>
          </p:cNvPr>
          <p:cNvSpPr txBox="1"/>
          <p:nvPr/>
        </p:nvSpPr>
        <p:spPr>
          <a:xfrm>
            <a:off x="4508443" y="2300882"/>
            <a:ext cx="1512244" cy="369332"/>
          </a:xfrm>
          <a:prstGeom prst="rect">
            <a:avLst/>
          </a:prstGeom>
          <a:noFill/>
        </p:spPr>
        <p:txBody>
          <a:bodyPr wrap="square">
            <a:spAutoFit/>
          </a:bodyPr>
          <a:lstStyle/>
          <a:p>
            <a:r>
              <a:rPr lang="en-GB" sz="1800" b="0" dirty="0"/>
              <a:t>Intermediate </a:t>
            </a:r>
          </a:p>
        </p:txBody>
      </p:sp>
      <p:sp>
        <p:nvSpPr>
          <p:cNvPr id="9" name="TextBox 8">
            <a:extLst>
              <a:ext uri="{FF2B5EF4-FFF2-40B4-BE49-F238E27FC236}">
                <a16:creationId xmlns:a16="http://schemas.microsoft.com/office/drawing/2014/main" id="{F6E938FC-2A17-23B9-340B-8CBF8D32B2DC}"/>
              </a:ext>
            </a:extLst>
          </p:cNvPr>
          <p:cNvSpPr txBox="1"/>
          <p:nvPr/>
        </p:nvSpPr>
        <p:spPr>
          <a:xfrm>
            <a:off x="4626447" y="3335475"/>
            <a:ext cx="1328963" cy="369332"/>
          </a:xfrm>
          <a:prstGeom prst="rect">
            <a:avLst/>
          </a:prstGeom>
          <a:noFill/>
        </p:spPr>
        <p:txBody>
          <a:bodyPr wrap="square">
            <a:spAutoFit/>
          </a:bodyPr>
          <a:lstStyle/>
          <a:p>
            <a:r>
              <a:rPr lang="en-GB" sz="1800" b="0"/>
              <a:t>Advanced </a:t>
            </a:r>
          </a:p>
        </p:txBody>
      </p:sp>
      <p:sp>
        <p:nvSpPr>
          <p:cNvPr id="11" name="TextBox 10">
            <a:extLst>
              <a:ext uri="{FF2B5EF4-FFF2-40B4-BE49-F238E27FC236}">
                <a16:creationId xmlns:a16="http://schemas.microsoft.com/office/drawing/2014/main" id="{8EA2320C-DCD4-E423-57C4-0AE8F84D8DAB}"/>
              </a:ext>
            </a:extLst>
          </p:cNvPr>
          <p:cNvSpPr txBox="1"/>
          <p:nvPr/>
        </p:nvSpPr>
        <p:spPr>
          <a:xfrm>
            <a:off x="4764659" y="4349621"/>
            <a:ext cx="1087225" cy="369332"/>
          </a:xfrm>
          <a:prstGeom prst="rect">
            <a:avLst/>
          </a:prstGeom>
          <a:noFill/>
        </p:spPr>
        <p:txBody>
          <a:bodyPr wrap="square">
            <a:spAutoFit/>
          </a:bodyPr>
          <a:lstStyle/>
          <a:p>
            <a:r>
              <a:rPr lang="en-GB" sz="1800" b="0"/>
              <a:t>Higher </a:t>
            </a:r>
          </a:p>
        </p:txBody>
      </p:sp>
      <p:sp>
        <p:nvSpPr>
          <p:cNvPr id="13" name="TextBox 12">
            <a:extLst>
              <a:ext uri="{FF2B5EF4-FFF2-40B4-BE49-F238E27FC236}">
                <a16:creationId xmlns:a16="http://schemas.microsoft.com/office/drawing/2014/main" id="{FFFD3E8C-F016-8E7D-7E37-87B1DDBF9EC9}"/>
              </a:ext>
            </a:extLst>
          </p:cNvPr>
          <p:cNvSpPr txBox="1"/>
          <p:nvPr/>
        </p:nvSpPr>
        <p:spPr>
          <a:xfrm>
            <a:off x="4720925" y="5434184"/>
            <a:ext cx="866508" cy="369332"/>
          </a:xfrm>
          <a:prstGeom prst="rect">
            <a:avLst/>
          </a:prstGeom>
          <a:noFill/>
        </p:spPr>
        <p:txBody>
          <a:bodyPr wrap="square">
            <a:spAutoFit/>
          </a:bodyPr>
          <a:lstStyle/>
          <a:p>
            <a:r>
              <a:rPr lang="en-GB" sz="1800" b="0"/>
              <a:t>Degree</a:t>
            </a:r>
          </a:p>
        </p:txBody>
      </p:sp>
      <p:sp>
        <p:nvSpPr>
          <p:cNvPr id="16" name="TextBox 15">
            <a:extLst>
              <a:ext uri="{FF2B5EF4-FFF2-40B4-BE49-F238E27FC236}">
                <a16:creationId xmlns:a16="http://schemas.microsoft.com/office/drawing/2014/main" id="{72544259-2CA3-C084-EACD-640772A74F32}"/>
              </a:ext>
            </a:extLst>
          </p:cNvPr>
          <p:cNvSpPr txBox="1"/>
          <p:nvPr/>
        </p:nvSpPr>
        <p:spPr>
          <a:xfrm>
            <a:off x="6738784" y="2306125"/>
            <a:ext cx="1515764" cy="369332"/>
          </a:xfrm>
          <a:prstGeom prst="rect">
            <a:avLst/>
          </a:prstGeom>
          <a:noFill/>
        </p:spPr>
        <p:txBody>
          <a:bodyPr wrap="square">
            <a:spAutoFit/>
          </a:bodyPr>
          <a:lstStyle/>
          <a:p>
            <a:pPr algn="ctr"/>
            <a:r>
              <a:rPr lang="en-GB" sz="1800"/>
              <a:t>2</a:t>
            </a:r>
          </a:p>
        </p:txBody>
      </p:sp>
      <p:sp>
        <p:nvSpPr>
          <p:cNvPr id="18" name="TextBox 17">
            <a:extLst>
              <a:ext uri="{FF2B5EF4-FFF2-40B4-BE49-F238E27FC236}">
                <a16:creationId xmlns:a16="http://schemas.microsoft.com/office/drawing/2014/main" id="{CF41BD8E-507E-F2E6-6540-5D583406E4E4}"/>
              </a:ext>
            </a:extLst>
          </p:cNvPr>
          <p:cNvSpPr txBox="1"/>
          <p:nvPr/>
        </p:nvSpPr>
        <p:spPr>
          <a:xfrm>
            <a:off x="7156407" y="3312619"/>
            <a:ext cx="713511" cy="376462"/>
          </a:xfrm>
          <a:prstGeom prst="rect">
            <a:avLst/>
          </a:prstGeom>
          <a:noFill/>
        </p:spPr>
        <p:txBody>
          <a:bodyPr wrap="square">
            <a:spAutoFit/>
          </a:bodyPr>
          <a:lstStyle/>
          <a:p>
            <a:pPr algn="ctr"/>
            <a:r>
              <a:rPr lang="en-GB" sz="1800"/>
              <a:t>3</a:t>
            </a:r>
          </a:p>
        </p:txBody>
      </p:sp>
      <p:sp>
        <p:nvSpPr>
          <p:cNvPr id="22" name="TextBox 21">
            <a:extLst>
              <a:ext uri="{FF2B5EF4-FFF2-40B4-BE49-F238E27FC236}">
                <a16:creationId xmlns:a16="http://schemas.microsoft.com/office/drawing/2014/main" id="{30DCEB57-1BDC-6AF9-2CF4-3EA9775A40BC}"/>
              </a:ext>
            </a:extLst>
          </p:cNvPr>
          <p:cNvSpPr txBox="1"/>
          <p:nvPr/>
        </p:nvSpPr>
        <p:spPr>
          <a:xfrm>
            <a:off x="7019488" y="4350362"/>
            <a:ext cx="1063820" cy="369332"/>
          </a:xfrm>
          <a:prstGeom prst="rect">
            <a:avLst/>
          </a:prstGeom>
          <a:noFill/>
        </p:spPr>
        <p:txBody>
          <a:bodyPr wrap="square">
            <a:spAutoFit/>
          </a:bodyPr>
          <a:lstStyle/>
          <a:p>
            <a:pPr algn="ctr"/>
            <a:r>
              <a:rPr lang="en-GB" sz="1800"/>
              <a:t>4,5,6 &amp; 7</a:t>
            </a:r>
          </a:p>
        </p:txBody>
      </p:sp>
      <p:sp>
        <p:nvSpPr>
          <p:cNvPr id="24" name="TextBox 23">
            <a:extLst>
              <a:ext uri="{FF2B5EF4-FFF2-40B4-BE49-F238E27FC236}">
                <a16:creationId xmlns:a16="http://schemas.microsoft.com/office/drawing/2014/main" id="{54EE6AFB-8175-F23B-3739-6EA65401ECF0}"/>
              </a:ext>
            </a:extLst>
          </p:cNvPr>
          <p:cNvSpPr txBox="1"/>
          <p:nvPr/>
        </p:nvSpPr>
        <p:spPr>
          <a:xfrm>
            <a:off x="7179405" y="5434184"/>
            <a:ext cx="743986" cy="369332"/>
          </a:xfrm>
          <a:prstGeom prst="rect">
            <a:avLst/>
          </a:prstGeom>
          <a:noFill/>
        </p:spPr>
        <p:txBody>
          <a:bodyPr wrap="square">
            <a:spAutoFit/>
          </a:bodyPr>
          <a:lstStyle/>
          <a:p>
            <a:r>
              <a:rPr lang="en-GB" sz="1800"/>
              <a:t>6 &amp; 7 </a:t>
            </a:r>
          </a:p>
        </p:txBody>
      </p:sp>
      <p:sp>
        <p:nvSpPr>
          <p:cNvPr id="26" name="TextBox 25">
            <a:extLst>
              <a:ext uri="{FF2B5EF4-FFF2-40B4-BE49-F238E27FC236}">
                <a16:creationId xmlns:a16="http://schemas.microsoft.com/office/drawing/2014/main" id="{6CB0F414-88AC-2FA5-0649-4FA3E9F5EF69}"/>
              </a:ext>
            </a:extLst>
          </p:cNvPr>
          <p:cNvSpPr txBox="1"/>
          <p:nvPr/>
        </p:nvSpPr>
        <p:spPr>
          <a:xfrm>
            <a:off x="9032155" y="2194631"/>
            <a:ext cx="2393524" cy="646331"/>
          </a:xfrm>
          <a:prstGeom prst="rect">
            <a:avLst/>
          </a:prstGeom>
          <a:noFill/>
        </p:spPr>
        <p:txBody>
          <a:bodyPr wrap="square">
            <a:spAutoFit/>
          </a:bodyPr>
          <a:lstStyle/>
          <a:p>
            <a:pPr algn="ctr"/>
            <a:r>
              <a:rPr lang="en-GB" sz="1800" dirty="0"/>
              <a:t>5 GCSE passes at grade </a:t>
            </a:r>
            <a:r>
              <a:rPr lang="en-GB" dirty="0"/>
              <a:t>4-9 (A*-C) </a:t>
            </a:r>
            <a:endParaRPr lang="en-GB" sz="1800" dirty="0"/>
          </a:p>
        </p:txBody>
      </p:sp>
      <p:sp>
        <p:nvSpPr>
          <p:cNvPr id="28" name="TextBox 27">
            <a:extLst>
              <a:ext uri="{FF2B5EF4-FFF2-40B4-BE49-F238E27FC236}">
                <a16:creationId xmlns:a16="http://schemas.microsoft.com/office/drawing/2014/main" id="{F64AEC48-541D-45CF-5EDF-B424B241F01D}"/>
              </a:ext>
            </a:extLst>
          </p:cNvPr>
          <p:cNvSpPr txBox="1"/>
          <p:nvPr/>
        </p:nvSpPr>
        <p:spPr>
          <a:xfrm>
            <a:off x="8770512" y="3162370"/>
            <a:ext cx="2916810" cy="646331"/>
          </a:xfrm>
          <a:prstGeom prst="rect">
            <a:avLst/>
          </a:prstGeom>
          <a:noFill/>
        </p:spPr>
        <p:txBody>
          <a:bodyPr wrap="square">
            <a:spAutoFit/>
          </a:bodyPr>
          <a:lstStyle/>
          <a:p>
            <a:pPr algn="ctr"/>
            <a:r>
              <a:rPr lang="en-GB" sz="1800"/>
              <a:t>2 A Levels / Level 3 diploma / International Baccalaureate </a:t>
            </a:r>
          </a:p>
        </p:txBody>
      </p:sp>
      <p:sp>
        <p:nvSpPr>
          <p:cNvPr id="30" name="TextBox 29">
            <a:extLst>
              <a:ext uri="{FF2B5EF4-FFF2-40B4-BE49-F238E27FC236}">
                <a16:creationId xmlns:a16="http://schemas.microsoft.com/office/drawing/2014/main" id="{F342E9DD-E1A2-BAC7-7C45-15CA1151911C}"/>
              </a:ext>
            </a:extLst>
          </p:cNvPr>
          <p:cNvSpPr txBox="1"/>
          <p:nvPr/>
        </p:nvSpPr>
        <p:spPr>
          <a:xfrm>
            <a:off x="8770512" y="4349621"/>
            <a:ext cx="3136091" cy="369332"/>
          </a:xfrm>
          <a:prstGeom prst="rect">
            <a:avLst/>
          </a:prstGeom>
          <a:noFill/>
        </p:spPr>
        <p:txBody>
          <a:bodyPr wrap="square">
            <a:spAutoFit/>
          </a:bodyPr>
          <a:lstStyle/>
          <a:p>
            <a:pPr algn="ctr"/>
            <a:r>
              <a:rPr lang="en-GB" sz="1800"/>
              <a:t>Foundation degree and above </a:t>
            </a:r>
          </a:p>
        </p:txBody>
      </p:sp>
      <p:sp>
        <p:nvSpPr>
          <p:cNvPr id="32" name="TextBox 31">
            <a:extLst>
              <a:ext uri="{FF2B5EF4-FFF2-40B4-BE49-F238E27FC236}">
                <a16:creationId xmlns:a16="http://schemas.microsoft.com/office/drawing/2014/main" id="{C1C5F25A-2127-E53A-4CF6-A0CF26435530}"/>
              </a:ext>
            </a:extLst>
          </p:cNvPr>
          <p:cNvSpPr txBox="1"/>
          <p:nvPr/>
        </p:nvSpPr>
        <p:spPr>
          <a:xfrm>
            <a:off x="8862982" y="5434184"/>
            <a:ext cx="3043621" cy="369332"/>
          </a:xfrm>
          <a:prstGeom prst="rect">
            <a:avLst/>
          </a:prstGeom>
          <a:noFill/>
        </p:spPr>
        <p:txBody>
          <a:bodyPr wrap="square">
            <a:spAutoFit/>
          </a:bodyPr>
          <a:lstStyle/>
          <a:p>
            <a:pPr algn="ctr"/>
            <a:r>
              <a:rPr lang="en-GB" sz="1800"/>
              <a:t>Bachelor’s or master’s degree</a:t>
            </a:r>
          </a:p>
        </p:txBody>
      </p:sp>
      <p:sp>
        <p:nvSpPr>
          <p:cNvPr id="2" name="TextBox 1">
            <a:extLst>
              <a:ext uri="{FF2B5EF4-FFF2-40B4-BE49-F238E27FC236}">
                <a16:creationId xmlns:a16="http://schemas.microsoft.com/office/drawing/2014/main" id="{E3A8A978-C723-8E2D-614E-F8EEAFE82223}"/>
              </a:ext>
            </a:extLst>
          </p:cNvPr>
          <p:cNvSpPr txBox="1"/>
          <p:nvPr/>
        </p:nvSpPr>
        <p:spPr>
          <a:xfrm>
            <a:off x="189266" y="1940434"/>
            <a:ext cx="3175959" cy="954107"/>
          </a:xfrm>
          <a:prstGeom prst="rect">
            <a:avLst/>
          </a:prstGeom>
          <a:noFill/>
        </p:spPr>
        <p:txBody>
          <a:bodyPr wrap="square" rtlCol="0">
            <a:spAutoFit/>
          </a:bodyPr>
          <a:lstStyle/>
          <a:p>
            <a:pPr algn="ctr"/>
            <a:r>
              <a:rPr lang="en-GB" sz="2800" b="1">
                <a:solidFill>
                  <a:schemeClr val="bg1"/>
                </a:solidFill>
                <a:latin typeface="Arial" panose="020B0604020202020204" pitchFamily="34" charset="0"/>
                <a:cs typeface="Arial" panose="020B0604020202020204" pitchFamily="34" charset="0"/>
              </a:rPr>
              <a:t>The levels of apprenticeships</a:t>
            </a:r>
          </a:p>
        </p:txBody>
      </p:sp>
    </p:spTree>
    <p:extLst>
      <p:ext uri="{BB962C8B-B14F-4D97-AF65-F5344CB8AC3E}">
        <p14:creationId xmlns:p14="http://schemas.microsoft.com/office/powerpoint/2010/main" val="39734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5A4D3AA2-E943-6AAD-DFCC-E3F59DF50766}"/>
              </a:ext>
            </a:extLst>
          </p:cNvPr>
          <p:cNvSpPr txBox="1"/>
          <p:nvPr/>
        </p:nvSpPr>
        <p:spPr>
          <a:xfrm>
            <a:off x="189266" y="1940434"/>
            <a:ext cx="3175959" cy="954107"/>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Career Starter Apprenticeships</a:t>
            </a:r>
          </a:p>
        </p:txBody>
      </p:sp>
      <p:sp>
        <p:nvSpPr>
          <p:cNvPr id="2" name="TextBox 1">
            <a:extLst>
              <a:ext uri="{FF2B5EF4-FFF2-40B4-BE49-F238E27FC236}">
                <a16:creationId xmlns:a16="http://schemas.microsoft.com/office/drawing/2014/main" id="{F3064B25-6857-64E7-DD6F-A6B64CFE83A2}"/>
              </a:ext>
            </a:extLst>
          </p:cNvPr>
          <p:cNvSpPr txBox="1"/>
          <p:nvPr/>
        </p:nvSpPr>
        <p:spPr>
          <a:xfrm>
            <a:off x="3893129" y="1268204"/>
            <a:ext cx="5056909"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Freight Forwarding Specialist</a:t>
            </a:r>
          </a:p>
          <a:p>
            <a:pPr marL="285750" indent="-285750">
              <a:buFont typeface="Arial" panose="020B0604020202020204" pitchFamily="34" charset="0"/>
              <a:buChar char="•"/>
            </a:pPr>
            <a:r>
              <a:rPr lang="en-GB" sz="2400" dirty="0"/>
              <a:t>Healthcare Support Worker</a:t>
            </a:r>
          </a:p>
          <a:p>
            <a:pPr marL="285750" indent="-285750">
              <a:buFont typeface="Arial" panose="020B0604020202020204" pitchFamily="34" charset="0"/>
              <a:buChar char="•"/>
            </a:pPr>
            <a:r>
              <a:rPr lang="en-GB" sz="2400" dirty="0"/>
              <a:t>Engineering Fitter</a:t>
            </a:r>
          </a:p>
          <a:p>
            <a:pPr marL="285750" indent="-285750">
              <a:buFont typeface="Arial" panose="020B0604020202020204" pitchFamily="34" charset="0"/>
              <a:buChar char="•"/>
            </a:pPr>
            <a:r>
              <a:rPr lang="en-GB" sz="2400" dirty="0"/>
              <a:t>Business Administrator</a:t>
            </a:r>
          </a:p>
          <a:p>
            <a:pPr marL="285750" indent="-285750">
              <a:buFont typeface="Arial" panose="020B0604020202020204" pitchFamily="34" charset="0"/>
              <a:buChar char="•"/>
            </a:pPr>
            <a:r>
              <a:rPr lang="en-GB" sz="2400" dirty="0"/>
              <a:t>Information Communications Technician</a:t>
            </a:r>
          </a:p>
          <a:p>
            <a:pPr marL="285750" indent="-285750">
              <a:buFont typeface="Arial" panose="020B0604020202020204" pitchFamily="34" charset="0"/>
              <a:buChar char="•"/>
            </a:pPr>
            <a:r>
              <a:rPr lang="en-GB" sz="2400" dirty="0"/>
              <a:t>Chef</a:t>
            </a:r>
          </a:p>
          <a:p>
            <a:pPr marL="285750" indent="-285750">
              <a:buFont typeface="Arial" panose="020B0604020202020204" pitchFamily="34" charset="0"/>
              <a:buChar char="•"/>
            </a:pPr>
            <a:r>
              <a:rPr lang="en-GB" sz="2400" dirty="0"/>
              <a:t>Hospitality Team Member</a:t>
            </a:r>
          </a:p>
          <a:p>
            <a:pPr marL="285750" indent="-285750">
              <a:buFont typeface="Arial" panose="020B0604020202020204" pitchFamily="34" charset="0"/>
              <a:buChar char="•"/>
            </a:pPr>
            <a:r>
              <a:rPr lang="en-GB" sz="2400" dirty="0"/>
              <a:t>Data or Software Technician</a:t>
            </a:r>
          </a:p>
          <a:p>
            <a:pPr marL="285750" indent="-285750">
              <a:buFont typeface="Arial" panose="020B0604020202020204" pitchFamily="34" charset="0"/>
              <a:buChar char="•"/>
            </a:pPr>
            <a:r>
              <a:rPr lang="en-GB" sz="2400" dirty="0"/>
              <a:t>Electrician</a:t>
            </a:r>
          </a:p>
          <a:p>
            <a:pPr marL="285750" indent="-285750">
              <a:buFont typeface="Arial" panose="020B0604020202020204" pitchFamily="34" charset="0"/>
              <a:buChar char="•"/>
            </a:pPr>
            <a:r>
              <a:rPr lang="en-GB" sz="2400" dirty="0"/>
              <a:t>Plumber</a:t>
            </a:r>
          </a:p>
          <a:p>
            <a:pPr marL="285750" indent="-285750">
              <a:buFont typeface="Arial" panose="020B0604020202020204" pitchFamily="34" charset="0"/>
              <a:buChar char="•"/>
            </a:pPr>
            <a:r>
              <a:rPr lang="en-GB" sz="2400" dirty="0"/>
              <a:t>Teaching assistant</a:t>
            </a:r>
          </a:p>
          <a:p>
            <a:pPr marL="285750" indent="-285750">
              <a:buFont typeface="Arial" panose="020B0604020202020204" pitchFamily="34" charset="0"/>
              <a:buChar char="•"/>
            </a:pPr>
            <a:r>
              <a:rPr lang="en-GB" sz="2400" dirty="0"/>
              <a:t>Early Years Educator</a:t>
            </a:r>
          </a:p>
        </p:txBody>
      </p:sp>
      <p:sp>
        <p:nvSpPr>
          <p:cNvPr id="29" name="TextBox 28">
            <a:extLst>
              <a:ext uri="{FF2B5EF4-FFF2-40B4-BE49-F238E27FC236}">
                <a16:creationId xmlns:a16="http://schemas.microsoft.com/office/drawing/2014/main" id="{65EAF9B2-F4D7-522A-4ABF-ECDCD7A62838}"/>
              </a:ext>
            </a:extLst>
          </p:cNvPr>
          <p:cNvSpPr txBox="1"/>
          <p:nvPr/>
        </p:nvSpPr>
        <p:spPr>
          <a:xfrm>
            <a:off x="8298872" y="2417487"/>
            <a:ext cx="3703862" cy="4154984"/>
          </a:xfrm>
          <a:prstGeom prst="rect">
            <a:avLst/>
          </a:prstGeom>
          <a:solidFill>
            <a:srgbClr val="0B829A"/>
          </a:solidFill>
          <a:effectLst>
            <a:outerShdw blurRad="50800" dist="38100" dir="8100000" algn="tr" rotWithShape="0">
              <a:prstClr val="black">
                <a:alpha val="40000"/>
              </a:prstClr>
            </a:outerShdw>
          </a:effectLst>
        </p:spPr>
        <p:txBody>
          <a:bodyPr wrap="square" rtlCol="0">
            <a:spAutoFit/>
          </a:bodyPr>
          <a:lstStyle/>
          <a:p>
            <a:r>
              <a:rPr lang="en-GB" sz="2400" b="1" dirty="0">
                <a:solidFill>
                  <a:schemeClr val="bg1"/>
                </a:solidFill>
              </a:rPr>
              <a:t>With more coming in summer 2023:</a:t>
            </a:r>
          </a:p>
          <a:p>
            <a:pPr marL="285750" indent="-285750">
              <a:buFont typeface="Arial" panose="020B0604020202020204" pitchFamily="34" charset="0"/>
              <a:buChar char="•"/>
            </a:pPr>
            <a:r>
              <a:rPr lang="en-GB" sz="2400" dirty="0">
                <a:solidFill>
                  <a:schemeClr val="bg1"/>
                </a:solidFill>
              </a:rPr>
              <a:t>Warehouse operative</a:t>
            </a:r>
          </a:p>
          <a:p>
            <a:pPr marL="285750" indent="-285750">
              <a:buFont typeface="Arial" panose="020B0604020202020204" pitchFamily="34" charset="0"/>
              <a:buChar char="•"/>
            </a:pPr>
            <a:r>
              <a:rPr lang="en-GB" sz="2400" dirty="0">
                <a:solidFill>
                  <a:schemeClr val="bg1"/>
                </a:solidFill>
              </a:rPr>
              <a:t>Dental nurse</a:t>
            </a:r>
          </a:p>
          <a:p>
            <a:pPr marL="285750" indent="-285750">
              <a:buFont typeface="Arial" panose="020B0604020202020204" pitchFamily="34" charset="0"/>
              <a:buChar char="•"/>
            </a:pPr>
            <a:r>
              <a:rPr lang="en-GB" sz="2400" dirty="0">
                <a:solidFill>
                  <a:schemeClr val="bg1"/>
                </a:solidFill>
              </a:rPr>
              <a:t>Digital support technician</a:t>
            </a:r>
          </a:p>
          <a:p>
            <a:pPr marL="285750" indent="-285750">
              <a:buFont typeface="Arial" panose="020B0604020202020204" pitchFamily="34" charset="0"/>
              <a:buChar char="•"/>
            </a:pPr>
            <a:r>
              <a:rPr lang="en-GB" sz="2400" dirty="0">
                <a:solidFill>
                  <a:schemeClr val="bg1"/>
                </a:solidFill>
              </a:rPr>
              <a:t>Cyber security technician</a:t>
            </a:r>
          </a:p>
          <a:p>
            <a:pPr marL="285750" indent="-285750">
              <a:buFont typeface="Arial" panose="020B0604020202020204" pitchFamily="34" charset="0"/>
              <a:buChar char="•"/>
            </a:pPr>
            <a:r>
              <a:rPr lang="en-GB" sz="2400" dirty="0">
                <a:solidFill>
                  <a:schemeClr val="bg1"/>
                </a:solidFill>
              </a:rPr>
              <a:t>Horticulture or landscape operative</a:t>
            </a:r>
          </a:p>
          <a:p>
            <a:pPr marL="285750" indent="-285750">
              <a:buFont typeface="Arial" panose="020B0604020202020204" pitchFamily="34" charset="0"/>
              <a:buChar char="•"/>
            </a:pPr>
            <a:r>
              <a:rPr lang="en-GB" sz="2400" dirty="0">
                <a:solidFill>
                  <a:schemeClr val="bg1"/>
                </a:solidFill>
              </a:rPr>
              <a:t>Content creator</a:t>
            </a:r>
          </a:p>
          <a:p>
            <a:pPr marL="285750" indent="-285750">
              <a:buFont typeface="Arial" panose="020B0604020202020204" pitchFamily="34" charset="0"/>
              <a:buChar char="•"/>
            </a:pPr>
            <a:r>
              <a:rPr lang="en-GB" sz="2400" dirty="0">
                <a:solidFill>
                  <a:schemeClr val="bg1"/>
                </a:solidFill>
              </a:rPr>
              <a:t>Bricklayer</a:t>
            </a:r>
          </a:p>
          <a:p>
            <a:pPr marL="285750" indent="-285750">
              <a:buFont typeface="Arial" panose="020B0604020202020204" pitchFamily="34" charset="0"/>
              <a:buChar char="•"/>
            </a:pPr>
            <a:r>
              <a:rPr lang="en-GB" sz="2400" dirty="0">
                <a:solidFill>
                  <a:schemeClr val="bg1"/>
                </a:solidFill>
              </a:rPr>
              <a:t>Plasterer</a:t>
            </a:r>
          </a:p>
        </p:txBody>
      </p:sp>
      <p:sp>
        <p:nvSpPr>
          <p:cNvPr id="31" name="TextBox 30">
            <a:extLst>
              <a:ext uri="{FF2B5EF4-FFF2-40B4-BE49-F238E27FC236}">
                <a16:creationId xmlns:a16="http://schemas.microsoft.com/office/drawing/2014/main" id="{6B9A3113-F5D2-E103-EE31-7109A91770B4}"/>
              </a:ext>
            </a:extLst>
          </p:cNvPr>
          <p:cNvSpPr txBox="1"/>
          <p:nvPr/>
        </p:nvSpPr>
        <p:spPr>
          <a:xfrm>
            <a:off x="3900055" y="189406"/>
            <a:ext cx="7751617" cy="830997"/>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400" b="1" dirty="0">
                <a:solidFill>
                  <a:schemeClr val="bg1"/>
                </a:solidFill>
              </a:rPr>
              <a:t>12 career starter apprenticeships have been identified and guides have been created:</a:t>
            </a:r>
          </a:p>
        </p:txBody>
      </p:sp>
    </p:spTree>
    <p:extLst>
      <p:ext uri="{BB962C8B-B14F-4D97-AF65-F5344CB8AC3E}">
        <p14:creationId xmlns:p14="http://schemas.microsoft.com/office/powerpoint/2010/main" val="240249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846ECE9-AC4C-9492-8E28-7BD36C8AFD5B}"/>
              </a:ext>
            </a:extLst>
          </p:cNvPr>
          <p:cNvSpPr txBox="1"/>
          <p:nvPr/>
        </p:nvSpPr>
        <p:spPr>
          <a:xfrm>
            <a:off x="3904343" y="5645454"/>
            <a:ext cx="1803321" cy="707886"/>
          </a:xfrm>
          <a:prstGeom prst="rect">
            <a:avLst/>
          </a:prstGeom>
          <a:solidFill>
            <a:srgbClr val="0B829A"/>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Find all the guides here: </a:t>
            </a:r>
          </a:p>
        </p:txBody>
      </p:sp>
      <p:sp>
        <p:nvSpPr>
          <p:cNvPr id="14" name="TextBox 13">
            <a:extLst>
              <a:ext uri="{FF2B5EF4-FFF2-40B4-BE49-F238E27FC236}">
                <a16:creationId xmlns:a16="http://schemas.microsoft.com/office/drawing/2014/main" id="{622A97C7-A7B4-E8F8-FA2B-25AE8952EA36}"/>
              </a:ext>
            </a:extLst>
          </p:cNvPr>
          <p:cNvSpPr txBox="1"/>
          <p:nvPr/>
        </p:nvSpPr>
        <p:spPr>
          <a:xfrm>
            <a:off x="189266" y="1940434"/>
            <a:ext cx="3175959" cy="1384995"/>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Career Starter Apprenticeship Guides</a:t>
            </a:r>
          </a:p>
        </p:txBody>
      </p:sp>
      <p:sp>
        <p:nvSpPr>
          <p:cNvPr id="16" name="TextBox 15">
            <a:extLst>
              <a:ext uri="{FF2B5EF4-FFF2-40B4-BE49-F238E27FC236}">
                <a16:creationId xmlns:a16="http://schemas.microsoft.com/office/drawing/2014/main" id="{0B2D3243-DD47-9DCB-391F-B0B0EB82BCE4}"/>
              </a:ext>
            </a:extLst>
          </p:cNvPr>
          <p:cNvSpPr txBox="1"/>
          <p:nvPr/>
        </p:nvSpPr>
        <p:spPr>
          <a:xfrm>
            <a:off x="3904343" y="6360609"/>
            <a:ext cx="8048258" cy="369332"/>
          </a:xfrm>
          <a:prstGeom prst="rect">
            <a:avLst/>
          </a:prstGeom>
          <a:solidFill>
            <a:srgbClr val="0B829A"/>
          </a:solidFill>
          <a:effectLst>
            <a:outerShdw blurRad="50800" dist="38100" dir="8100000" algn="tr" rotWithShape="0">
              <a:prstClr val="black">
                <a:alpha val="40000"/>
              </a:prstClr>
            </a:outerShdw>
          </a:effectLst>
        </p:spPr>
        <p:txBody>
          <a:bodyPr wrap="square">
            <a:spAutoFit/>
          </a:bodyPr>
          <a:lstStyle/>
          <a:p>
            <a:r>
              <a:rPr lang="en-GB" dirty="0">
                <a:solidFill>
                  <a:schemeClr val="bg1"/>
                </a:solidFill>
                <a:hlinkClick r:id="rId3">
                  <a:extLst>
                    <a:ext uri="{A12FA001-AC4F-418D-AE19-62706E023703}">
                      <ahyp:hlinkClr xmlns:ahyp="http://schemas.microsoft.com/office/drawing/2018/hyperlinkcolor" val="tx"/>
                    </a:ext>
                  </a:extLst>
                </a:hlinkClick>
              </a:rPr>
              <a:t>https://www.apprenticeships.gov.uk/apprentices/career-starter-apprenticeships</a:t>
            </a:r>
            <a:r>
              <a:rPr lang="en-GB" dirty="0">
                <a:solidFill>
                  <a:schemeClr val="bg1"/>
                </a:solidFill>
              </a:rPr>
              <a:t> </a:t>
            </a:r>
          </a:p>
        </p:txBody>
      </p:sp>
      <p:grpSp>
        <p:nvGrpSpPr>
          <p:cNvPr id="2" name="Group 1">
            <a:extLst>
              <a:ext uri="{FF2B5EF4-FFF2-40B4-BE49-F238E27FC236}">
                <a16:creationId xmlns:a16="http://schemas.microsoft.com/office/drawing/2014/main" id="{4C4FFE4F-638A-5FC9-9AEF-96DE7A627A55}"/>
              </a:ext>
            </a:extLst>
          </p:cNvPr>
          <p:cNvGrpSpPr/>
          <p:nvPr/>
        </p:nvGrpSpPr>
        <p:grpSpPr>
          <a:xfrm>
            <a:off x="3807770" y="26229"/>
            <a:ext cx="8144832" cy="6209001"/>
            <a:chOff x="3807770" y="26229"/>
            <a:chExt cx="8144832" cy="6209001"/>
          </a:xfrm>
        </p:grpSpPr>
        <p:pic>
          <p:nvPicPr>
            <p:cNvPr id="3" name="Picture 2">
              <a:extLst>
                <a:ext uri="{FF2B5EF4-FFF2-40B4-BE49-F238E27FC236}">
                  <a16:creationId xmlns:a16="http://schemas.microsoft.com/office/drawing/2014/main" id="{FB976530-49E2-9DDB-4FB0-8A7637E45383}"/>
                </a:ext>
              </a:extLst>
            </p:cNvPr>
            <p:cNvPicPr>
              <a:picLocks noChangeAspect="1"/>
            </p:cNvPicPr>
            <p:nvPr/>
          </p:nvPicPr>
          <p:blipFill>
            <a:blip r:embed="rId4"/>
            <a:stretch>
              <a:fillRect/>
            </a:stretch>
          </p:blipFill>
          <p:spPr>
            <a:xfrm>
              <a:off x="5845803" y="26229"/>
              <a:ext cx="4448126" cy="6209001"/>
            </a:xfrm>
            <a:prstGeom prst="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CADAB048-8C13-E720-D23E-6568DA81E0E1}"/>
                </a:ext>
              </a:extLst>
            </p:cNvPr>
            <p:cNvSpPr txBox="1"/>
            <p:nvPr/>
          </p:nvSpPr>
          <p:spPr>
            <a:xfrm>
              <a:off x="3807770" y="2232821"/>
              <a:ext cx="1803321" cy="1323439"/>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Hear more from apprentices themselves! </a:t>
              </a:r>
            </a:p>
          </p:txBody>
        </p:sp>
        <p:cxnSp>
          <p:nvCxnSpPr>
            <p:cNvPr id="9" name="Straight Arrow Connector 8">
              <a:extLst>
                <a:ext uri="{FF2B5EF4-FFF2-40B4-BE49-F238E27FC236}">
                  <a16:creationId xmlns:a16="http://schemas.microsoft.com/office/drawing/2014/main" id="{9D4D1A1F-126D-2103-CF0E-501221422599}"/>
                </a:ext>
              </a:extLst>
            </p:cNvPr>
            <p:cNvCxnSpPr>
              <a:cxnSpLocks/>
            </p:cNvCxnSpPr>
            <p:nvPr/>
          </p:nvCxnSpPr>
          <p:spPr>
            <a:xfrm>
              <a:off x="4862129" y="3486985"/>
              <a:ext cx="1191507" cy="600104"/>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B792EE5-08C6-A492-3354-8F03B2CACD9C}"/>
                </a:ext>
              </a:extLst>
            </p:cNvPr>
            <p:cNvSpPr txBox="1"/>
            <p:nvPr/>
          </p:nvSpPr>
          <p:spPr>
            <a:xfrm>
              <a:off x="10388680" y="909382"/>
              <a:ext cx="1563922" cy="707886"/>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General information </a:t>
              </a:r>
            </a:p>
          </p:txBody>
        </p:sp>
        <p:cxnSp>
          <p:nvCxnSpPr>
            <p:cNvPr id="27" name="Straight Arrow Connector 26">
              <a:extLst>
                <a:ext uri="{FF2B5EF4-FFF2-40B4-BE49-F238E27FC236}">
                  <a16:creationId xmlns:a16="http://schemas.microsoft.com/office/drawing/2014/main" id="{DACF8062-415F-0E92-2226-3F3E57D1E587}"/>
                </a:ext>
              </a:extLst>
            </p:cNvPr>
            <p:cNvCxnSpPr>
              <a:cxnSpLocks/>
            </p:cNvCxnSpPr>
            <p:nvPr/>
          </p:nvCxnSpPr>
          <p:spPr>
            <a:xfrm flipH="1">
              <a:off x="10026501" y="1585369"/>
              <a:ext cx="516487" cy="800219"/>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2EA7062-EF53-7994-E3EF-CBBE16035E9D}"/>
              </a:ext>
            </a:extLst>
          </p:cNvPr>
          <p:cNvGrpSpPr/>
          <p:nvPr/>
        </p:nvGrpSpPr>
        <p:grpSpPr>
          <a:xfrm>
            <a:off x="3807770" y="287535"/>
            <a:ext cx="8134811" cy="5947695"/>
            <a:chOff x="3766660" y="253437"/>
            <a:chExt cx="8134811" cy="5947695"/>
          </a:xfrm>
        </p:grpSpPr>
        <p:pic>
          <p:nvPicPr>
            <p:cNvPr id="5" name="Picture 4">
              <a:extLst>
                <a:ext uri="{FF2B5EF4-FFF2-40B4-BE49-F238E27FC236}">
                  <a16:creationId xmlns:a16="http://schemas.microsoft.com/office/drawing/2014/main" id="{ADFE970B-F6F3-628A-6DA9-36EA95869EDF}"/>
                </a:ext>
              </a:extLst>
            </p:cNvPr>
            <p:cNvPicPr>
              <a:picLocks noChangeAspect="1"/>
            </p:cNvPicPr>
            <p:nvPr/>
          </p:nvPicPr>
          <p:blipFill>
            <a:blip r:embed="rId5"/>
            <a:stretch>
              <a:fillRect/>
            </a:stretch>
          </p:blipFill>
          <p:spPr>
            <a:xfrm>
              <a:off x="5853404" y="253437"/>
              <a:ext cx="4177287" cy="5947695"/>
            </a:xfrm>
            <a:prstGeom prst="rect">
              <a:avLst/>
            </a:prstGeom>
          </p:spPr>
        </p:pic>
        <p:sp>
          <p:nvSpPr>
            <p:cNvPr id="6" name="TextBox 5">
              <a:extLst>
                <a:ext uri="{FF2B5EF4-FFF2-40B4-BE49-F238E27FC236}">
                  <a16:creationId xmlns:a16="http://schemas.microsoft.com/office/drawing/2014/main" id="{B7098FB7-4A5B-C001-83D9-887F40D5C872}"/>
                </a:ext>
              </a:extLst>
            </p:cNvPr>
            <p:cNvSpPr txBox="1"/>
            <p:nvPr/>
          </p:nvSpPr>
          <p:spPr>
            <a:xfrm>
              <a:off x="3766660" y="924771"/>
              <a:ext cx="1803321" cy="1015663"/>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Employers offering the apprenticeship </a:t>
              </a:r>
            </a:p>
          </p:txBody>
        </p:sp>
        <p:cxnSp>
          <p:nvCxnSpPr>
            <p:cNvPr id="7" name="Straight Arrow Connector 6">
              <a:extLst>
                <a:ext uri="{FF2B5EF4-FFF2-40B4-BE49-F238E27FC236}">
                  <a16:creationId xmlns:a16="http://schemas.microsoft.com/office/drawing/2014/main" id="{A87293E3-C41A-8EB1-04DB-DC14851AC727}"/>
                </a:ext>
              </a:extLst>
            </p:cNvPr>
            <p:cNvCxnSpPr>
              <a:cxnSpLocks/>
            </p:cNvCxnSpPr>
            <p:nvPr/>
          </p:nvCxnSpPr>
          <p:spPr>
            <a:xfrm>
              <a:off x="4810299" y="1911032"/>
              <a:ext cx="1191507" cy="600104"/>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27CAF4-6CC3-403C-8617-9C20FA92A176}"/>
                </a:ext>
              </a:extLst>
            </p:cNvPr>
            <p:cNvSpPr txBox="1"/>
            <p:nvPr/>
          </p:nvSpPr>
          <p:spPr>
            <a:xfrm>
              <a:off x="10246120" y="3464998"/>
              <a:ext cx="1655351" cy="400110"/>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More detail </a:t>
              </a:r>
            </a:p>
          </p:txBody>
        </p:sp>
        <p:cxnSp>
          <p:nvCxnSpPr>
            <p:cNvPr id="10" name="Straight Arrow Connector 9">
              <a:extLst>
                <a:ext uri="{FF2B5EF4-FFF2-40B4-BE49-F238E27FC236}">
                  <a16:creationId xmlns:a16="http://schemas.microsoft.com/office/drawing/2014/main" id="{FB833861-5379-2C73-7325-A97E17E308A5}"/>
                </a:ext>
              </a:extLst>
            </p:cNvPr>
            <p:cNvCxnSpPr>
              <a:cxnSpLocks/>
            </p:cNvCxnSpPr>
            <p:nvPr/>
          </p:nvCxnSpPr>
          <p:spPr>
            <a:xfrm flipH="1">
              <a:off x="9542652" y="3835769"/>
              <a:ext cx="843523" cy="500704"/>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26097A-F874-C15D-70C8-91983E5EA00C}"/>
                </a:ext>
              </a:extLst>
            </p:cNvPr>
            <p:cNvCxnSpPr>
              <a:cxnSpLocks/>
            </p:cNvCxnSpPr>
            <p:nvPr/>
          </p:nvCxnSpPr>
          <p:spPr>
            <a:xfrm flipH="1" flipV="1">
              <a:off x="9786672" y="1440862"/>
              <a:ext cx="1136300" cy="2064817"/>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F643188-63AE-E22B-2839-B213A1B3D3E7}"/>
                </a:ext>
              </a:extLst>
            </p:cNvPr>
            <p:cNvSpPr txBox="1"/>
            <p:nvPr/>
          </p:nvSpPr>
          <p:spPr>
            <a:xfrm>
              <a:off x="3914630" y="4336473"/>
              <a:ext cx="1655351" cy="707886"/>
            </a:xfrm>
            <a:prstGeom prst="rect">
              <a:avLst/>
            </a:prstGeom>
            <a:solidFill>
              <a:srgbClr val="F652A0"/>
            </a:solidFill>
            <a:effectLst>
              <a:outerShdw blurRad="50800" dist="38100" dir="8100000" algn="tr" rotWithShape="0">
                <a:prstClr val="black">
                  <a:alpha val="40000"/>
                </a:prstClr>
              </a:outerShdw>
            </a:effectLst>
          </p:spPr>
          <p:txBody>
            <a:bodyPr wrap="square">
              <a:spAutoFit/>
            </a:bodyPr>
            <a:lstStyle/>
            <a:p>
              <a:r>
                <a:rPr lang="en-GB" sz="2000" dirty="0">
                  <a:solidFill>
                    <a:schemeClr val="bg1"/>
                  </a:solidFill>
                </a:rPr>
                <a:t>More information</a:t>
              </a:r>
            </a:p>
          </p:txBody>
        </p:sp>
        <p:cxnSp>
          <p:nvCxnSpPr>
            <p:cNvPr id="13" name="Straight Arrow Connector 12">
              <a:extLst>
                <a:ext uri="{FF2B5EF4-FFF2-40B4-BE49-F238E27FC236}">
                  <a16:creationId xmlns:a16="http://schemas.microsoft.com/office/drawing/2014/main" id="{C4DA3B84-DB4C-2B68-F697-131912620216}"/>
                </a:ext>
              </a:extLst>
            </p:cNvPr>
            <p:cNvCxnSpPr>
              <a:cxnSpLocks/>
            </p:cNvCxnSpPr>
            <p:nvPr/>
          </p:nvCxnSpPr>
          <p:spPr>
            <a:xfrm>
              <a:off x="5357754" y="4903784"/>
              <a:ext cx="738246" cy="300052"/>
            </a:xfrm>
            <a:prstGeom prst="straightConnector1">
              <a:avLst/>
            </a:prstGeom>
            <a:ln w="76200">
              <a:solidFill>
                <a:srgbClr val="F652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64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ation xmlns="01cdd075-c344-4c65-8551-ba9dc45e0196" xsi:nil="true"/>
    <lcf76f155ced4ddcb4097134ff3c332f xmlns="01cdd075-c344-4c65-8551-ba9dc45e0196">
      <Terms xmlns="http://schemas.microsoft.com/office/infopath/2007/PartnerControls"/>
    </lcf76f155ced4ddcb4097134ff3c332f>
    <TaxCatchAll xmlns="6c2c260b-7b8b-4528-a165-310b68aa19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7A01B3A3E01C46B68A68956A53F376" ma:contentTypeVersion="25" ma:contentTypeDescription="Create a new document." ma:contentTypeScope="" ma:versionID="dc8afdf92f9cb18196f814d42d1de41a">
  <xsd:schema xmlns:xsd="http://www.w3.org/2001/XMLSchema" xmlns:xs="http://www.w3.org/2001/XMLSchema" xmlns:p="http://schemas.microsoft.com/office/2006/metadata/properties" xmlns:ns2="01cdd075-c344-4c65-8551-ba9dc45e0196" xmlns:ns3="6c2c260b-7b8b-4528-a165-310b68aa19c0" targetNamespace="http://schemas.microsoft.com/office/2006/metadata/properties" ma:root="true" ma:fieldsID="e68cff4699c7d4570045c1d7a56348a7" ns2:_="" ns3:_="">
    <xsd:import namespace="01cdd075-c344-4c65-8551-ba9dc45e0196"/>
    <xsd:import namespace="6c2c260b-7b8b-4528-a165-310b68aa19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OCR" minOccurs="0"/>
                <xsd:element ref="ns2:MediaServiceLocation" minOccurs="0"/>
                <xsd:element ref="ns3:SharedWithDetails" minOccurs="0"/>
                <xsd:element ref="ns2:MediaServiceEventHashCode" minOccurs="0"/>
                <xsd:element ref="ns2:MediaServiceGenerationTime" minOccurs="0"/>
                <xsd:element ref="ns2:Location" minOccurs="0"/>
                <xsd:element ref="ns2:f07d3687-ac90-42b1-a51b-18f0a9d734dcCountryOrRegion" minOccurs="0"/>
                <xsd:element ref="ns2:f07d3687-ac90-42b1-a51b-18f0a9d734dcState" minOccurs="0"/>
                <xsd:element ref="ns2:f07d3687-ac90-42b1-a51b-18f0a9d734dcCity" minOccurs="0"/>
                <xsd:element ref="ns2:f07d3687-ac90-42b1-a51b-18f0a9d734dcPostalCode" minOccurs="0"/>
                <xsd:element ref="ns2:f07d3687-ac90-42b1-a51b-18f0a9d734dcStreet" minOccurs="0"/>
                <xsd:element ref="ns2:f07d3687-ac90-42b1-a51b-18f0a9d734dcGeoLoc" minOccurs="0"/>
                <xsd:element ref="ns2:f07d3687-ac90-42b1-a51b-18f0a9d734dcDispNa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dd075-c344-4c65-8551-ba9dc45e0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ocation" ma:index="18" nillable="true" ma:displayName="Location" ma:format="Dropdown" ma:internalName="Location">
      <xsd:simpleType>
        <xsd:restriction base="dms:Unknown"/>
      </xsd:simpleType>
    </xsd:element>
    <xsd:element name="f07d3687-ac90-42b1-a51b-18f0a9d734dcCountryOrRegion" ma:index="19" nillable="true" ma:displayName="Location: Country/Region" ma:internalName="CountryOrRegion" ma:readOnly="true">
      <xsd:simpleType>
        <xsd:restriction base="dms:Text"/>
      </xsd:simpleType>
    </xsd:element>
    <xsd:element name="f07d3687-ac90-42b1-a51b-18f0a9d734dcState" ma:index="20" nillable="true" ma:displayName="Location: State" ma:internalName="State" ma:readOnly="true">
      <xsd:simpleType>
        <xsd:restriction base="dms:Text"/>
      </xsd:simpleType>
    </xsd:element>
    <xsd:element name="f07d3687-ac90-42b1-a51b-18f0a9d734dcCity" ma:index="21" nillable="true" ma:displayName="Location: City" ma:internalName="City" ma:readOnly="true">
      <xsd:simpleType>
        <xsd:restriction base="dms:Text"/>
      </xsd:simpleType>
    </xsd:element>
    <xsd:element name="f07d3687-ac90-42b1-a51b-18f0a9d734dcPostalCode" ma:index="22" nillable="true" ma:displayName="Location: Postal Code" ma:internalName="PostalCode" ma:readOnly="true">
      <xsd:simpleType>
        <xsd:restriction base="dms:Text"/>
      </xsd:simpleType>
    </xsd:element>
    <xsd:element name="f07d3687-ac90-42b1-a51b-18f0a9d734dcStreet" ma:index="23" nillable="true" ma:displayName="Location: Street" ma:internalName="Street" ma:readOnly="true">
      <xsd:simpleType>
        <xsd:restriction base="dms:Text"/>
      </xsd:simpleType>
    </xsd:element>
    <xsd:element name="f07d3687-ac90-42b1-a51b-18f0a9d734dcGeoLoc" ma:index="24" nillable="true" ma:displayName="Location: Coordinates" ma:internalName="GeoLoc" ma:readOnly="true">
      <xsd:simpleType>
        <xsd:restriction base="dms:Unknown"/>
      </xsd:simpleType>
    </xsd:element>
    <xsd:element name="f07d3687-ac90-42b1-a51b-18f0a9d734dcDispName" ma:index="25" nillable="true" ma:displayName="Location: Name" ma:internalName="DispNa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ff8b8215-537e-473c-a938-1c22ac075c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2c260b-7b8b-4528-a165-310b68aa19c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177cddd9-1127-4499-8272-b131e8285558}" ma:internalName="TaxCatchAll" ma:showField="CatchAllData" ma:web="6c2c260b-7b8b-4528-a165-310b68aa19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CEBC07-4023-4003-945F-F7A84C664CB8}">
  <ds:schemaRefs>
    <ds:schemaRef ds:uri="http://schemas.microsoft.com/sharepoint/v3/contenttype/forms"/>
  </ds:schemaRefs>
</ds:datastoreItem>
</file>

<file path=customXml/itemProps2.xml><?xml version="1.0" encoding="utf-8"?>
<ds:datastoreItem xmlns:ds="http://schemas.openxmlformats.org/officeDocument/2006/customXml" ds:itemID="{B225F29F-F6BA-4E55-B98E-815D46B815BF}">
  <ds:schemaRefs>
    <ds:schemaRef ds:uri="01cdd075-c344-4c65-8551-ba9dc45e0196"/>
    <ds:schemaRef ds:uri="http://schemas.microsoft.com/office/2006/metadata/properties"/>
    <ds:schemaRef ds:uri="http://schemas.microsoft.com/office/2006/documentManagement/types"/>
    <ds:schemaRef ds:uri="http://purl.org/dc/term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6c2c260b-7b8b-4528-a165-310b68aa19c0"/>
  </ds:schemaRefs>
</ds:datastoreItem>
</file>

<file path=customXml/itemProps3.xml><?xml version="1.0" encoding="utf-8"?>
<ds:datastoreItem xmlns:ds="http://schemas.openxmlformats.org/officeDocument/2006/customXml" ds:itemID="{F97C34C0-43DB-4281-AFD3-A263AC7CF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cdd075-c344-4c65-8551-ba9dc45e0196"/>
    <ds:schemaRef ds:uri="6c2c260b-7b8b-4528-a165-310b68aa1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1833</TotalTime>
  <Words>2040</Words>
  <Application>Microsoft Office PowerPoint</Application>
  <PresentationFormat>Widescreen</PresentationFormat>
  <Paragraphs>339</Paragraphs>
  <Slides>28</Slides>
  <Notes>28</Notes>
  <HiddenSlides>9</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Arial</vt:lpstr>
      <vt:lpstr>Calibri</vt:lpstr>
      <vt:lpstr>Calibri Light</vt:lpstr>
      <vt:lpstr>nta</vt:lpstr>
      <vt:lpstr>Segoe Print</vt:lpstr>
      <vt:lpstr>Times New Roman</vt:lpstr>
      <vt:lpstr>Wingdings</vt:lpstr>
      <vt:lpstr>Office Theme</vt:lpstr>
      <vt:lpstr>2_Custom Design</vt:lpstr>
      <vt:lpstr>1_Custom Design</vt:lpstr>
      <vt:lpstr>Custom Design</vt:lpstr>
      <vt:lpstr>For ASK partner reference</vt:lpstr>
      <vt:lpstr>For ASK partner reference</vt:lpstr>
      <vt:lpstr>PowerPoint Presentation</vt:lpstr>
      <vt:lpstr>PowerPoint Presentation</vt:lpstr>
      <vt:lpstr>By the end of today’s session, you should have a better understanding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Morrison</dc:creator>
  <cp:lastModifiedBy>The AIM Group</cp:lastModifiedBy>
  <cp:revision>24</cp:revision>
  <cp:lastPrinted>2023-03-13T09:04:06Z</cp:lastPrinted>
  <dcterms:created xsi:type="dcterms:W3CDTF">2021-08-10T04:56:48Z</dcterms:created>
  <dcterms:modified xsi:type="dcterms:W3CDTF">2024-04-16T08:41:22Z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0x010100447A01B3A3E01C46B68A68956A53F376</vt:lpwstr>
  </property>
  <property fmtid="{D5CDD505-2E9C-101B-9397-08002B2CF9AE}" pid="3" name="MediaServiceImageTags">
    <vt:lpwstr/>
  </property>
</Properties>
</file>